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232"/>
  </p:normalViewPr>
  <p:slideViewPr>
    <p:cSldViewPr snapToGrid="0" snapToObjects="1">
      <p:cViewPr varScale="1">
        <p:scale>
          <a:sx n="98" d="100"/>
          <a:sy n="98" d="100"/>
        </p:scale>
        <p:origin x="1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EDA04-C188-7140-A5F7-BB93E8846EAE}" type="datetimeFigureOut">
              <a:rPr lang="en-US" smtClean="0"/>
              <a:t>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A1794-6EAA-074B-899C-E01CFB53BA47}" type="slidenum">
              <a:rPr lang="en-US" smtClean="0"/>
              <a:t>‹#›</a:t>
            </a:fld>
            <a:endParaRPr lang="en-US"/>
          </a:p>
        </p:txBody>
      </p:sp>
    </p:spTree>
    <p:extLst>
      <p:ext uri="{BB962C8B-B14F-4D97-AF65-F5344CB8AC3E}">
        <p14:creationId xmlns:p14="http://schemas.microsoft.com/office/powerpoint/2010/main" val="303541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3</a:t>
            </a:fld>
            <a:endParaRPr lang="en-US"/>
          </a:p>
        </p:txBody>
      </p:sp>
    </p:spTree>
    <p:extLst>
      <p:ext uri="{BB962C8B-B14F-4D97-AF65-F5344CB8AC3E}">
        <p14:creationId xmlns:p14="http://schemas.microsoft.com/office/powerpoint/2010/main" val="193049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you have pushed your commits, visit your repository on </a:t>
            </a:r>
            <a:r>
              <a:rPr lang="en-US" dirty="0"/>
              <a:t>https://</a:t>
            </a:r>
            <a:r>
              <a:rPr lang="en-US" dirty="0" err="1"/>
              <a:t>github.com</a:t>
            </a:r>
            <a:r>
              <a:rPr lang="en-US" dirty="0"/>
              <a:t>/</a:t>
            </a:r>
            <a:r>
              <a:rPr lang="en-US" dirty="0" err="1"/>
              <a:t>yourusername</a:t>
            </a:r>
            <a:r>
              <a:rPr lang="en-US" dirty="0"/>
              <a:t>/propeller-aero-training</a:t>
            </a:r>
            <a:r>
              <a:rPr lang="en-US" sz="1200" b="0" i="0" kern="1200" dirty="0">
                <a:solidFill>
                  <a:schemeClr val="tx1"/>
                </a:solidFill>
                <a:effectLst/>
                <a:latin typeface="+mn-lt"/>
                <a:ea typeface="+mn-ea"/>
                <a:cs typeface="+mn-cs"/>
              </a:rPr>
              <a:t> and notice that your changes are reflected there. Also notice that you have access to the full commit history for your repository!</a:t>
            </a:r>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13</a:t>
            </a:fld>
            <a:endParaRPr lang="en-US"/>
          </a:p>
        </p:txBody>
      </p:sp>
    </p:spTree>
    <p:extLst>
      <p:ext uri="{BB962C8B-B14F-4D97-AF65-F5344CB8AC3E}">
        <p14:creationId xmlns:p14="http://schemas.microsoft.com/office/powerpoint/2010/main" val="61889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Pull requests are the heart of collaboration on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 When you open a pull request, you’re proposing your changes and requesting that someone review and pull in your contribution and merge them into their project.</a:t>
            </a:r>
          </a:p>
          <a:p>
            <a:r>
              <a:rPr lang="en-US" sz="1200" b="0" i="0" kern="1200" dirty="0">
                <a:solidFill>
                  <a:schemeClr val="tx1"/>
                </a:solidFill>
                <a:effectLst/>
                <a:latin typeface="+mn-lt"/>
                <a:ea typeface="+mn-ea"/>
                <a:cs typeface="+mn-cs"/>
              </a:rPr>
              <a:t>Pull requests show diffs, (differences), of the content between your repo and the repo that you are submitting changes to. The changes, additions, and subtractions are shown in green and red.</a:t>
            </a:r>
          </a:p>
          <a:p>
            <a:endParaRPr lang="en-US" dirty="0"/>
          </a:p>
          <a:p>
            <a:r>
              <a:rPr lang="en-US" sz="1200" b="1" i="0" kern="1200" dirty="0">
                <a:solidFill>
                  <a:schemeClr val="tx1"/>
                </a:solidFill>
                <a:effectLst/>
                <a:latin typeface="+mn-lt"/>
                <a:ea typeface="+mn-ea"/>
                <a:cs typeface="+mn-cs"/>
              </a:rPr>
              <a:t>Step 1 - Start Pull Request</a:t>
            </a:r>
          </a:p>
          <a:p>
            <a:r>
              <a:rPr lang="en-US" sz="1200" b="0" i="0" kern="1200" dirty="0">
                <a:solidFill>
                  <a:schemeClr val="tx1"/>
                </a:solidFill>
                <a:effectLst/>
                <a:latin typeface="+mn-lt"/>
                <a:ea typeface="+mn-ea"/>
                <a:cs typeface="+mn-cs"/>
              </a:rPr>
              <a:t>To begin a pull request (PR), click the New pull request button on the main page of your forked repository </a:t>
            </a:r>
          </a:p>
          <a:p>
            <a:endParaRPr lang="en-US" dirty="0"/>
          </a:p>
          <a:p>
            <a:r>
              <a:rPr lang="en-US" sz="1200" b="1" i="0" kern="1200" dirty="0">
                <a:solidFill>
                  <a:schemeClr val="tx1"/>
                </a:solidFill>
                <a:effectLst/>
                <a:latin typeface="+mn-lt"/>
                <a:ea typeface="+mn-ea"/>
                <a:cs typeface="+mn-cs"/>
              </a:rPr>
              <a:t>Step 2 - Select Repository to Update</a:t>
            </a:r>
          </a:p>
          <a:p>
            <a:r>
              <a:rPr lang="en-US" sz="1200" b="0" i="0" kern="1200" dirty="0">
                <a:solidFill>
                  <a:schemeClr val="tx1"/>
                </a:solidFill>
                <a:effectLst/>
                <a:latin typeface="+mn-lt"/>
                <a:ea typeface="+mn-ea"/>
                <a:cs typeface="+mn-cs"/>
              </a:rPr>
              <a:t>Next, you need to select which repository you wish to update (the base repo) and which repository contains the content that you wish to use to update the base (the head repo).</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Head vs Base</a:t>
            </a:r>
          </a:p>
          <a:p>
            <a:r>
              <a:rPr lang="en-US" sz="1200" b="0" i="0" kern="1200" dirty="0">
                <a:solidFill>
                  <a:schemeClr val="tx1"/>
                </a:solidFill>
                <a:effectLst/>
                <a:latin typeface="+mn-lt"/>
                <a:ea typeface="+mn-ea"/>
                <a:cs typeface="+mn-cs"/>
              </a:rPr>
              <a:t>Base: the repository that will be updated; changes will be added to this repository.</a:t>
            </a:r>
          </a:p>
          <a:p>
            <a:r>
              <a:rPr lang="en-US" sz="1200" b="0" i="0" kern="1200" dirty="0">
                <a:solidFill>
                  <a:schemeClr val="tx1"/>
                </a:solidFill>
                <a:effectLst/>
                <a:latin typeface="+mn-lt"/>
                <a:ea typeface="+mn-ea"/>
                <a:cs typeface="+mn-cs"/>
              </a:rPr>
              <a:t>Head: the repository containing the changes that will be added to the base.</a:t>
            </a:r>
          </a:p>
          <a:p>
            <a:r>
              <a:rPr lang="en-US" sz="1200" b="0" i="0" kern="1200" dirty="0">
                <a:solidFill>
                  <a:schemeClr val="tx1"/>
                </a:solidFill>
                <a:effectLst/>
                <a:latin typeface="+mn-lt"/>
                <a:ea typeface="+mn-ea"/>
                <a:cs typeface="+mn-cs"/>
              </a:rPr>
              <a:t>One way to remember this is that the “head” is ahead of the “base”. So you must add from the head to the base.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Step 3 - Verify Changes</a:t>
            </a:r>
          </a:p>
          <a:p>
            <a:r>
              <a:rPr lang="en-US" sz="1200" b="0" i="0" kern="1200" dirty="0">
                <a:solidFill>
                  <a:schemeClr val="tx1"/>
                </a:solidFill>
                <a:effectLst/>
                <a:latin typeface="+mn-lt"/>
                <a:ea typeface="+mn-ea"/>
                <a:cs typeface="+mn-cs"/>
              </a:rPr>
              <a:t>When you compare two repos in a pull request page, GitHub provides an overview of the differences (diffs) between the files. Look over the changes and make sure nothing looks surprising.</a:t>
            </a:r>
          </a:p>
          <a:p>
            <a:r>
              <a:rPr lang="en-US" sz="1200" b="0" i="0" kern="1200" dirty="0">
                <a:solidFill>
                  <a:schemeClr val="tx1"/>
                </a:solidFill>
                <a:effectLst/>
                <a:latin typeface="+mn-lt"/>
                <a:ea typeface="+mn-ea"/>
                <a:cs typeface="+mn-cs"/>
              </a:rPr>
              <a:t>You can also click on the commit titles to see the specific changes in each commit.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Step 4 - Create New Pull Request</a:t>
            </a:r>
          </a:p>
          <a:p>
            <a:r>
              <a:rPr lang="en-US" sz="1200" b="0" i="0" kern="1200" dirty="0">
                <a:solidFill>
                  <a:schemeClr val="tx1"/>
                </a:solidFill>
                <a:effectLst/>
                <a:latin typeface="+mn-lt"/>
                <a:ea typeface="+mn-ea"/>
                <a:cs typeface="+mn-cs"/>
              </a:rPr>
              <a:t>If you are adding new commits to base repository (e.g. </a:t>
            </a:r>
            <a:r>
              <a:rPr lang="en-US" sz="1200" b="0" i="0" kern="1200" dirty="0" err="1">
                <a:solidFill>
                  <a:schemeClr val="tx1"/>
                </a:solidFill>
                <a:effectLst/>
                <a:latin typeface="+mn-lt"/>
                <a:ea typeface="+mn-ea"/>
                <a:cs typeface="+mn-cs"/>
              </a:rPr>
              <a:t>yojihigh</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propeller_aero_training</a:t>
            </a:r>
            <a:r>
              <a:rPr lang="en-US" sz="1200" b="0" i="0" kern="1200" dirty="0">
                <a:solidFill>
                  <a:schemeClr val="tx1"/>
                </a:solidFill>
                <a:effectLst/>
                <a:latin typeface="+mn-lt"/>
                <a:ea typeface="+mn-ea"/>
                <a:cs typeface="+mn-cs"/>
              </a:rPr>
              <a:t>), then the “Create Pull Request” button will be available. Click the green “Create Pull Request” button to start your pull request.</a:t>
            </a:r>
          </a:p>
          <a:p>
            <a:endParaRPr lang="en-US" dirty="0"/>
          </a:p>
          <a:p>
            <a:r>
              <a:rPr lang="en-US" sz="1200" b="1" i="0" kern="1200" dirty="0">
                <a:solidFill>
                  <a:schemeClr val="tx1"/>
                </a:solidFill>
                <a:effectLst/>
                <a:latin typeface="+mn-lt"/>
                <a:ea typeface="+mn-ea"/>
                <a:cs typeface="+mn-cs"/>
              </a:rPr>
              <a:t>Step 5 - Describe Your Pull Request</a:t>
            </a:r>
          </a:p>
          <a:p>
            <a:r>
              <a:rPr lang="en-US" sz="1200" b="0" i="0" kern="1200" dirty="0">
                <a:solidFill>
                  <a:schemeClr val="tx1"/>
                </a:solidFill>
                <a:effectLst/>
                <a:latin typeface="+mn-lt"/>
                <a:ea typeface="+mn-ea"/>
                <a:cs typeface="+mn-cs"/>
              </a:rPr>
              <a:t>Add a title and write a brief description of your changes. When you’re done with your message, click “Create Pull Request”.</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14</a:t>
            </a:fld>
            <a:endParaRPr lang="en-US"/>
          </a:p>
        </p:txBody>
      </p:sp>
    </p:spTree>
    <p:extLst>
      <p:ext uri="{BB962C8B-B14F-4D97-AF65-F5344CB8AC3E}">
        <p14:creationId xmlns:p14="http://schemas.microsoft.com/office/powerpoint/2010/main" val="269381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15</a:t>
            </a:fld>
            <a:endParaRPr lang="en-US"/>
          </a:p>
        </p:txBody>
      </p:sp>
    </p:spTree>
    <p:extLst>
      <p:ext uri="{BB962C8B-B14F-4D97-AF65-F5344CB8AC3E}">
        <p14:creationId xmlns:p14="http://schemas.microsoft.com/office/powerpoint/2010/main" val="240516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17</a:t>
            </a:fld>
            <a:endParaRPr lang="en-US"/>
          </a:p>
        </p:txBody>
      </p:sp>
    </p:spTree>
    <p:extLst>
      <p:ext uri="{BB962C8B-B14F-4D97-AF65-F5344CB8AC3E}">
        <p14:creationId xmlns:p14="http://schemas.microsoft.com/office/powerpoint/2010/main" val="30929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About Git &amp; GitHub</a:t>
            </a:r>
          </a:p>
          <a:p>
            <a:endParaRPr lang="en-US" sz="1200" b="0" kern="1200" dirty="0">
              <a:solidFill>
                <a:schemeClr val="tx1"/>
              </a:solidFill>
              <a:effectLst/>
              <a:latin typeface="+mn-lt"/>
              <a:ea typeface="+mn-ea"/>
              <a:cs typeface="+mn-cs"/>
            </a:endParaRPr>
          </a:p>
          <a:p>
            <a:r>
              <a:rPr lang="en-US" dirty="0">
                <a:effectLst/>
              </a:rPr>
              <a:t>Git is tool that is used to track changes in files (a process called version control) through a suite of commands that you can execute in the Terminal. GitHub is the cloud-based version of Git, which can be used to store files in the cloud to access them from any computer and to share them with others.</a:t>
            </a:r>
          </a:p>
          <a:p>
            <a:r>
              <a:rPr lang="en-US" dirty="0">
                <a:effectLst/>
              </a:rPr>
              <a:t>Git and GitHub use repositories (i.e. directories of files stored on </a:t>
            </a:r>
            <a:r>
              <a:rPr lang="en-US" dirty="0" err="1">
                <a:effectLst/>
              </a:rPr>
              <a:t>Github.com</a:t>
            </a:r>
            <a:r>
              <a:rPr lang="en-US" dirty="0">
                <a:effectLst/>
              </a:rPr>
              <a:t>) to manage and store files.</a:t>
            </a:r>
          </a:p>
          <a:p>
            <a:endParaRPr lang="en-US" dirty="0">
              <a:effectLst/>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Data Tip:</a:t>
            </a:r>
            <a:r>
              <a:rPr lang="en-US" sz="1200" kern="1200" dirty="0">
                <a:solidFill>
                  <a:schemeClr val="tx1"/>
                </a:solidFill>
                <a:effectLst/>
                <a:latin typeface="+mn-lt"/>
                <a:ea typeface="+mn-ea"/>
                <a:cs typeface="+mn-cs"/>
              </a:rPr>
              <a:t> A GitHub repository is a directory of files and folders that is hosted on </a:t>
            </a:r>
            <a:r>
              <a:rPr lang="en-US" sz="1200" kern="1200" dirty="0" err="1">
                <a:solidFill>
                  <a:schemeClr val="tx1"/>
                </a:solidFill>
                <a:effectLst/>
                <a:latin typeface="+mn-lt"/>
                <a:ea typeface="+mn-ea"/>
                <a:cs typeface="+mn-cs"/>
              </a:rPr>
              <a:t>Github.com</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dirty="0">
                <a:effectLst/>
              </a:rPr>
              <a:t>GitHub allows you to store a set of files as </a:t>
            </a:r>
            <a:r>
              <a:rPr lang="en-US" dirty="0" err="1">
                <a:effectLst/>
              </a:rPr>
              <a:t>Github</a:t>
            </a:r>
            <a:r>
              <a:rPr lang="en-US" dirty="0">
                <a:effectLst/>
              </a:rPr>
              <a:t> repositories in the cloud (on the GitHub servers) and to work with these repositories locally on your computer using Git commands in the Terminal.</a:t>
            </a:r>
          </a:p>
          <a:p>
            <a:r>
              <a:rPr lang="en-US" dirty="0">
                <a:effectLst/>
              </a:rPr>
              <a:t>Having a copy of a set of files as repositories in the cloud is ideal because:</a:t>
            </a:r>
          </a:p>
          <a:p>
            <a:r>
              <a:rPr lang="en-US" dirty="0">
                <a:effectLst/>
              </a:rPr>
              <a:t>There is a backup: If something happens to your computer, the files are still available online</a:t>
            </a:r>
          </a:p>
          <a:p>
            <a:r>
              <a:rPr lang="en-US" dirty="0">
                <a:effectLst/>
              </a:rPr>
              <a:t>You can share the files with other people easily</a:t>
            </a:r>
          </a:p>
          <a:p>
            <a:r>
              <a:rPr lang="en-US" dirty="0">
                <a:effectLst/>
              </a:rPr>
              <a:t>You can even create a Digital Object Identifier (DOI) using third party tools like </a:t>
            </a:r>
            <a:r>
              <a:rPr lang="en-US" dirty="0" err="1">
                <a:effectLst/>
              </a:rPr>
              <a:t>Zenodo</a:t>
            </a:r>
            <a:r>
              <a:rPr lang="en-US" dirty="0">
                <a:effectLst/>
              </a:rPr>
              <a:t> to cite your files or ask others to cite your files. You can also add these DOIs to your resume or C.V. to promote your work.</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4</a:t>
            </a:fld>
            <a:endParaRPr lang="en-US"/>
          </a:p>
        </p:txBody>
      </p:sp>
    </p:spTree>
    <p:extLst>
      <p:ext uri="{BB962C8B-B14F-4D97-AF65-F5344CB8AC3E}">
        <p14:creationId xmlns:p14="http://schemas.microsoft.com/office/powerpoint/2010/main" val="144432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Fork a user’s repository to create a copy of another user’s files on </a:t>
            </a:r>
            <a:r>
              <a:rPr lang="en-US" sz="1200" b="0" i="0" kern="1200" dirty="0" err="1">
                <a:solidFill>
                  <a:schemeClr val="tx1"/>
                </a:solidFill>
                <a:effectLst/>
                <a:latin typeface="+mn-lt"/>
                <a:ea typeface="+mn-ea"/>
                <a:cs typeface="+mn-cs"/>
              </a:rPr>
              <a:t>Github.com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Copy files from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 to your local computer (git clone)</a:t>
            </a:r>
          </a:p>
          <a:p>
            <a:r>
              <a:rPr lang="en-US" sz="1200" b="0" i="0" kern="1200" dirty="0">
                <a:solidFill>
                  <a:schemeClr val="tx1"/>
                </a:solidFill>
                <a:effectLst/>
                <a:latin typeface="+mn-lt"/>
                <a:ea typeface="+mn-ea"/>
                <a:cs typeface="+mn-cs"/>
              </a:rPr>
              <a:t>Make changes to files locally on your workstation (in a repository)</a:t>
            </a:r>
          </a:p>
          <a:p>
            <a:r>
              <a:rPr lang="en-US" sz="1200" b="0" i="0" kern="1200" dirty="0">
                <a:solidFill>
                  <a:schemeClr val="tx1"/>
                </a:solidFill>
                <a:effectLst/>
                <a:latin typeface="+mn-lt"/>
                <a:ea typeface="+mn-ea"/>
                <a:cs typeface="+mn-cs"/>
              </a:rPr>
              <a:t>check the status of changed files in a repository</a:t>
            </a:r>
          </a:p>
          <a:p>
            <a:r>
              <a:rPr lang="en-US" sz="1200" b="0" i="0" kern="1200" dirty="0">
                <a:solidFill>
                  <a:schemeClr val="tx1"/>
                </a:solidFill>
                <a:effectLst/>
                <a:latin typeface="+mn-lt"/>
                <a:ea typeface="+mn-ea"/>
                <a:cs typeface="+mn-cs"/>
              </a:rPr>
              <a:t>add changed files to version control tracking</a:t>
            </a:r>
          </a:p>
          <a:p>
            <a:r>
              <a:rPr lang="en-US" sz="1200" b="0" i="0" kern="1200" dirty="0">
                <a:solidFill>
                  <a:schemeClr val="tx1"/>
                </a:solidFill>
                <a:effectLst/>
                <a:latin typeface="+mn-lt"/>
                <a:ea typeface="+mn-ea"/>
                <a:cs typeface="+mn-cs"/>
              </a:rPr>
              <a:t>commit the changed files to your local repository</a:t>
            </a:r>
          </a:p>
          <a:p>
            <a:r>
              <a:rPr lang="en-US" sz="1200" b="0" i="0" kern="1200" dirty="0">
                <a:solidFill>
                  <a:schemeClr val="tx1"/>
                </a:solidFill>
                <a:effectLst/>
                <a:latin typeface="+mn-lt"/>
                <a:ea typeface="+mn-ea"/>
                <a:cs typeface="+mn-cs"/>
              </a:rPr>
              <a:t>push those changed files from the local copy of a repository to the cloud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Submit a pull request to the owner of the original repository to request changes (if applicable)</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5</a:t>
            </a:fld>
            <a:endParaRPr lang="en-US"/>
          </a:p>
        </p:txBody>
      </p:sp>
    </p:spTree>
    <p:extLst>
      <p:ext uri="{BB962C8B-B14F-4D97-AF65-F5344CB8AC3E}">
        <p14:creationId xmlns:p14="http://schemas.microsoft.com/office/powerpoint/2010/main" val="1331648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ability to </a:t>
            </a:r>
            <a:r>
              <a:rPr lang="en-US" dirty="0"/>
              <a:t>fork</a:t>
            </a:r>
            <a:r>
              <a:rPr lang="en-US" sz="1200" b="0" i="0" kern="1200" dirty="0">
                <a:solidFill>
                  <a:schemeClr val="tx1"/>
                </a:solidFill>
                <a:effectLst/>
                <a:latin typeface="+mn-lt"/>
                <a:ea typeface="+mn-ea"/>
                <a:cs typeface="+mn-cs"/>
              </a:rPr>
              <a:t> a repository is a great benefit of using </a:t>
            </a:r>
            <a:r>
              <a:rPr lang="en-US" dirty="0"/>
              <a:t>GitHub</a:t>
            </a:r>
            <a:r>
              <a:rPr lang="en-US" sz="1200" b="0" i="0" kern="1200" dirty="0">
                <a:solidFill>
                  <a:schemeClr val="tx1"/>
                </a:solidFill>
                <a:effectLst/>
                <a:latin typeface="+mn-lt"/>
                <a:ea typeface="+mn-ea"/>
                <a:cs typeface="+mn-cs"/>
              </a:rPr>
              <a:t> repositories because the forked repository is linked to the original. This means that you can download new updates from original to your forked repository as well as suggest changes to the original repository, which can be reviewed by the owner of that repository.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URL link to a GitHub repository always follows the same format: https://</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/username/</a:t>
            </a:r>
            <a:r>
              <a:rPr lang="en-US" sz="1200" b="0" i="0" kern="1200" dirty="0" err="1">
                <a:solidFill>
                  <a:schemeClr val="tx1"/>
                </a:solidFill>
                <a:effectLst/>
                <a:latin typeface="+mn-lt"/>
                <a:ea typeface="+mn-ea"/>
                <a:cs typeface="+mn-cs"/>
              </a:rPr>
              <a:t>repositoryname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You can fork an existing </a:t>
            </a:r>
            <a:r>
              <a:rPr lang="en-US" sz="1200" b="0" i="0" kern="1200" dirty="0" err="1">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repository from the main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 page of the repository that you want to copy.</a:t>
            </a:r>
          </a:p>
          <a:p>
            <a:r>
              <a:rPr lang="en-US" sz="1200" b="0" i="0" kern="1200" dirty="0">
                <a:solidFill>
                  <a:schemeClr val="tx1"/>
                </a:solidFill>
                <a:effectLst/>
                <a:latin typeface="+mn-lt"/>
                <a:ea typeface="+mn-ea"/>
                <a:cs typeface="+mn-cs"/>
              </a:rPr>
              <a:t>On the main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 page of the repository, you will see a button on the top right that says Fork. The number next to Fork tells the number of times that the repository has been copied or forked.</a:t>
            </a:r>
          </a:p>
          <a:p>
            <a:r>
              <a:rPr lang="en-US" sz="1200" b="0" i="0" kern="1200" dirty="0">
                <a:solidFill>
                  <a:schemeClr val="tx1"/>
                </a:solidFill>
                <a:effectLst/>
                <a:latin typeface="+mn-lt"/>
                <a:ea typeface="+mn-ea"/>
                <a:cs typeface="+mn-cs"/>
              </a:rPr>
              <a:t>Click on the Fork button and select your </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 account as the home of the forked repository.</a:t>
            </a:r>
          </a:p>
          <a:p>
            <a:br>
              <a:rPr lang="en-US" dirty="0"/>
            </a:br>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7</a:t>
            </a:fld>
            <a:endParaRPr lang="en-US"/>
          </a:p>
        </p:txBody>
      </p:sp>
    </p:spTree>
    <p:extLst>
      <p:ext uri="{BB962C8B-B14F-4D97-AF65-F5344CB8AC3E}">
        <p14:creationId xmlns:p14="http://schemas.microsoft.com/office/powerpoint/2010/main" val="329587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When you run the git clone command, where you run it will be where the repository will live on your workstation.</a:t>
            </a:r>
          </a:p>
        </p:txBody>
      </p:sp>
      <p:sp>
        <p:nvSpPr>
          <p:cNvPr id="4" name="Slide Number Placeholder 3"/>
          <p:cNvSpPr>
            <a:spLocks noGrp="1"/>
          </p:cNvSpPr>
          <p:nvPr>
            <p:ph type="sldNum" sz="quarter" idx="5"/>
          </p:nvPr>
        </p:nvSpPr>
        <p:spPr/>
        <p:txBody>
          <a:bodyPr/>
          <a:lstStyle/>
          <a:p>
            <a:fld id="{02EA1794-6EAA-074B-899C-E01CFB53BA47}" type="slidenum">
              <a:rPr lang="en-US" smtClean="0"/>
              <a:t>8</a:t>
            </a:fld>
            <a:endParaRPr lang="en-US"/>
          </a:p>
        </p:txBody>
      </p:sp>
    </p:spTree>
    <p:extLst>
      <p:ext uri="{BB962C8B-B14F-4D97-AF65-F5344CB8AC3E}">
        <p14:creationId xmlns:p14="http://schemas.microsoft.com/office/powerpoint/2010/main" val="2820751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the </a:t>
            </a:r>
            <a:r>
              <a:rPr lang="en-US" sz="1200" b="0" i="0" kern="1200" dirty="0" err="1">
                <a:solidFill>
                  <a:schemeClr val="tx1"/>
                </a:solidFill>
                <a:effectLst/>
                <a:latin typeface="+mn-lt"/>
                <a:ea typeface="+mn-ea"/>
                <a:cs typeface="+mn-cs"/>
              </a:rPr>
              <a:t>Student_X</a:t>
            </a:r>
            <a:r>
              <a:rPr lang="en-US" sz="1200" b="0" i="0" kern="1200" dirty="0">
                <a:solidFill>
                  <a:schemeClr val="tx1"/>
                </a:solidFill>
                <a:effectLst/>
                <a:latin typeface="+mn-lt"/>
                <a:ea typeface="+mn-ea"/>
                <a:cs typeface="+mn-cs"/>
              </a:rPr>
              <a:t> README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bullet list</a:t>
            </a:r>
            <a:r>
              <a:rPr lang="en-US" sz="1200" b="0" i="0" kern="1200" dirty="0">
                <a:solidFill>
                  <a:schemeClr val="tx1"/>
                </a:solidFill>
                <a:effectLst/>
                <a:latin typeface="+mn-lt"/>
                <a:ea typeface="+mn-ea"/>
                <a:cs typeface="+mn-cs"/>
              </a:rPr>
              <a:t> with:</a:t>
            </a:r>
          </a:p>
          <a:p>
            <a:r>
              <a:rPr lang="en-US" sz="1200" b="0" i="0" kern="1200" dirty="0">
                <a:solidFill>
                  <a:schemeClr val="tx1"/>
                </a:solidFill>
                <a:effectLst/>
                <a:latin typeface="+mn-lt"/>
                <a:ea typeface="+mn-ea"/>
                <a:cs typeface="+mn-cs"/>
              </a:rPr>
              <a:t>A bold word for Author: and then add text for your name.</a:t>
            </a:r>
          </a:p>
          <a:p>
            <a:r>
              <a:rPr lang="en-US" sz="1200" b="0" i="0" kern="1200" dirty="0">
                <a:solidFill>
                  <a:schemeClr val="tx1"/>
                </a:solidFill>
                <a:effectLst/>
                <a:latin typeface="+mn-lt"/>
                <a:ea typeface="+mn-ea"/>
                <a:cs typeface="+mn-cs"/>
              </a:rPr>
              <a:t>A bold word for Date: and then add text for today’s date.</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9</a:t>
            </a:fld>
            <a:endParaRPr lang="en-US"/>
          </a:p>
        </p:txBody>
      </p:sp>
    </p:spTree>
    <p:extLst>
      <p:ext uri="{BB962C8B-B14F-4D97-AF65-F5344CB8AC3E}">
        <p14:creationId xmlns:p14="http://schemas.microsoft.com/office/powerpoint/2010/main" val="222282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 the command </a:t>
            </a:r>
            <a:r>
              <a:rPr lang="en-US" dirty="0"/>
              <a:t>git status</a:t>
            </a:r>
            <a:r>
              <a:rPr lang="en-US" sz="1200" b="0" i="0" kern="1200" dirty="0">
                <a:solidFill>
                  <a:schemeClr val="tx1"/>
                </a:solidFill>
                <a:effectLst/>
                <a:latin typeface="+mn-lt"/>
                <a:ea typeface="+mn-ea"/>
                <a:cs typeface="+mn-cs"/>
              </a:rPr>
              <a:t> to check that changes have been made to your files that have not been pushed back to </a:t>
            </a:r>
            <a:r>
              <a:rPr lang="en-US" dirty="0"/>
              <a:t>GitHub</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10</a:t>
            </a:fld>
            <a:endParaRPr lang="en-US"/>
          </a:p>
        </p:txBody>
      </p:sp>
    </p:spTree>
    <p:extLst>
      <p:ext uri="{BB962C8B-B14F-4D97-AF65-F5344CB8AC3E}">
        <p14:creationId xmlns:p14="http://schemas.microsoft.com/office/powerpoint/2010/main" val="143477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Add Files</a:t>
            </a:r>
          </a:p>
          <a:p>
            <a:r>
              <a:rPr lang="en-US" sz="1200" b="0" i="0" kern="1200" dirty="0">
                <a:solidFill>
                  <a:schemeClr val="tx1"/>
                </a:solidFill>
                <a:effectLst/>
                <a:latin typeface="+mn-lt"/>
                <a:ea typeface="+mn-ea"/>
                <a:cs typeface="+mn-cs"/>
              </a:rPr>
              <a:t>You can add an individual file or groups of files to git tracking. To add a single file, use:</a:t>
            </a:r>
          </a:p>
          <a:p>
            <a:r>
              <a:rPr lang="en-US" sz="1200" b="0" i="0" kern="1200" dirty="0">
                <a:solidFill>
                  <a:schemeClr val="tx1"/>
                </a:solidFill>
                <a:effectLst/>
                <a:latin typeface="+mn-lt"/>
                <a:ea typeface="+mn-ea"/>
                <a:cs typeface="+mn-cs"/>
              </a:rPr>
              <a:t>git add file-</a:t>
            </a:r>
            <a:r>
              <a:rPr lang="en-US" sz="1200" b="0" i="0" kern="1200" dirty="0" err="1">
                <a:solidFill>
                  <a:schemeClr val="tx1"/>
                </a:solidFill>
                <a:effectLst/>
                <a:latin typeface="+mn-lt"/>
                <a:ea typeface="+mn-ea"/>
                <a:cs typeface="+mn-cs"/>
              </a:rPr>
              <a:t>name.extension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Git add “README_Student_5.txt”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also add all of the files that you have edited at the same time using:</a:t>
            </a:r>
          </a:p>
          <a:p>
            <a:r>
              <a:rPr lang="en-US" sz="1200" b="0" i="0" kern="1200" dirty="0">
                <a:solidFill>
                  <a:schemeClr val="tx1"/>
                </a:solidFill>
                <a:effectLst/>
                <a:latin typeface="+mn-lt"/>
                <a:ea typeface="+mn-ea"/>
                <a:cs typeface="+mn-cs"/>
              </a:rPr>
              <a:t>git add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a:t>
            </a:r>
            <a:r>
              <a:rPr lang="en-US" sz="1200" b="1" i="0" kern="1200" dirty="0">
                <a:solidFill>
                  <a:schemeClr val="tx1"/>
                </a:solidFill>
                <a:effectLst/>
                <a:latin typeface="+mn-lt"/>
                <a:ea typeface="+mn-ea"/>
                <a:cs typeface="+mn-cs"/>
              </a:rPr>
              <a:t>use git add . with caution</a:t>
            </a:r>
            <a:r>
              <a:rPr lang="en-US" sz="1200" b="0" i="0" kern="1200" dirty="0">
                <a:solidFill>
                  <a:schemeClr val="tx1"/>
                </a:solidFill>
                <a:effectLst/>
                <a:latin typeface="+mn-lt"/>
                <a:ea typeface="+mn-ea"/>
                <a:cs typeface="+mn-cs"/>
              </a:rPr>
              <a:t>. Be sure to review the results from git status carefully before using git add .. You do not want to accidentally add files that you do not want to change in the </a:t>
            </a:r>
            <a:r>
              <a:rPr lang="en-US" sz="1200" b="0" i="0" kern="1200" dirty="0" err="1">
                <a:solidFill>
                  <a:schemeClr val="tx1"/>
                </a:solidFill>
                <a:effectLst/>
                <a:latin typeface="+mn-lt"/>
                <a:ea typeface="+mn-ea"/>
                <a:cs typeface="+mn-cs"/>
              </a:rPr>
              <a:t>GitHubrepository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11</a:t>
            </a:fld>
            <a:endParaRPr lang="en-US"/>
          </a:p>
        </p:txBody>
      </p:sp>
    </p:spTree>
    <p:extLst>
      <p:ext uri="{BB962C8B-B14F-4D97-AF65-F5344CB8AC3E}">
        <p14:creationId xmlns:p14="http://schemas.microsoft.com/office/powerpoint/2010/main" val="199308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Commit Files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you are ready to make a snapshot of the current state of your repository, you can use git commit.</a:t>
            </a:r>
          </a:p>
          <a:p>
            <a:r>
              <a:rPr lang="en-US" sz="1200" b="0" i="0" kern="1200" dirty="0">
                <a:solidFill>
                  <a:schemeClr val="tx1"/>
                </a:solidFill>
                <a:effectLst/>
                <a:latin typeface="+mn-lt"/>
                <a:ea typeface="+mn-ea"/>
                <a:cs typeface="+mn-cs"/>
              </a:rPr>
              <a:t>The git commit command requires a commit message that describes the snapshot (i.e. changes) that you made in that commit. A commit message should outline what changed and why. These messages: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help collaborators and your future self understand what was changed and why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allow you and your collaborators to find (and undo if necessary) changes that were previously made.</a:t>
            </a:r>
          </a:p>
          <a:p>
            <a:r>
              <a:rPr lang="en-US" sz="1200" b="0" i="0" kern="1200" dirty="0">
                <a:solidFill>
                  <a:schemeClr val="tx1"/>
                </a:solidFill>
                <a:effectLst/>
                <a:latin typeface="+mn-lt"/>
                <a:ea typeface="+mn-ea"/>
                <a:cs typeface="+mn-cs"/>
              </a:rPr>
              <a:t>Since you are not committing a lot of changes, you can create a short one line commit message using the -m flag:</a:t>
            </a:r>
          </a:p>
          <a:p>
            <a:r>
              <a:rPr lang="en-US" sz="1200" b="0" i="0" kern="1200" dirty="0">
                <a:solidFill>
                  <a:schemeClr val="tx1"/>
                </a:solidFill>
                <a:effectLst/>
                <a:latin typeface="+mn-lt"/>
                <a:ea typeface="+mn-ea"/>
                <a:cs typeface="+mn-cs"/>
              </a:rPr>
              <a:t>git commit -m "Updating title and author of README example file"</a:t>
            </a:r>
          </a:p>
          <a:p>
            <a:endParaRPr lang="en-US" dirty="0"/>
          </a:p>
        </p:txBody>
      </p:sp>
      <p:sp>
        <p:nvSpPr>
          <p:cNvPr id="4" name="Slide Number Placeholder 3"/>
          <p:cNvSpPr>
            <a:spLocks noGrp="1"/>
          </p:cNvSpPr>
          <p:nvPr>
            <p:ph type="sldNum" sz="quarter" idx="5"/>
          </p:nvPr>
        </p:nvSpPr>
        <p:spPr/>
        <p:txBody>
          <a:bodyPr/>
          <a:lstStyle/>
          <a:p>
            <a:fld id="{02EA1794-6EAA-074B-899C-E01CFB53BA47}" type="slidenum">
              <a:rPr lang="en-US" smtClean="0"/>
              <a:t>12</a:t>
            </a:fld>
            <a:endParaRPr lang="en-US"/>
          </a:p>
        </p:txBody>
      </p:sp>
    </p:spTree>
    <p:extLst>
      <p:ext uri="{BB962C8B-B14F-4D97-AF65-F5344CB8AC3E}">
        <p14:creationId xmlns:p14="http://schemas.microsoft.com/office/powerpoint/2010/main" val="3881032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2/12/19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help@propelleraer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9EF-866E-4C45-90B9-CF56C040769F}"/>
              </a:ext>
            </a:extLst>
          </p:cNvPr>
          <p:cNvSpPr>
            <a:spLocks noGrp="1"/>
          </p:cNvSpPr>
          <p:nvPr>
            <p:ph type="ctrTitle"/>
          </p:nvPr>
        </p:nvSpPr>
        <p:spPr/>
        <p:txBody>
          <a:bodyPr/>
          <a:lstStyle/>
          <a:p>
            <a:r>
              <a:rPr lang="en-US" dirty="0"/>
              <a:t>Git/</a:t>
            </a:r>
            <a:r>
              <a:rPr lang="en-US" dirty="0" err="1"/>
              <a:t>github</a:t>
            </a:r>
            <a:r>
              <a:rPr lang="en-US" dirty="0"/>
              <a:t> Workflow training</a:t>
            </a:r>
          </a:p>
        </p:txBody>
      </p:sp>
      <p:sp>
        <p:nvSpPr>
          <p:cNvPr id="3" name="Subtitle 2">
            <a:extLst>
              <a:ext uri="{FF2B5EF4-FFF2-40B4-BE49-F238E27FC236}">
                <a16:creationId xmlns:a16="http://schemas.microsoft.com/office/drawing/2014/main" id="{C9076AC2-794D-734A-87FF-F473C1D8C911}"/>
              </a:ext>
            </a:extLst>
          </p:cNvPr>
          <p:cNvSpPr>
            <a:spLocks noGrp="1"/>
          </p:cNvSpPr>
          <p:nvPr>
            <p:ph type="subTitle" idx="1"/>
          </p:nvPr>
        </p:nvSpPr>
        <p:spPr/>
        <p:txBody>
          <a:bodyPr/>
          <a:lstStyle/>
          <a:p>
            <a:r>
              <a:rPr lang="en-US" dirty="0"/>
              <a:t>Yoji High</a:t>
            </a:r>
          </a:p>
          <a:p>
            <a:r>
              <a:rPr lang="en-US" dirty="0"/>
              <a:t>February 13, 2019</a:t>
            </a:r>
          </a:p>
        </p:txBody>
      </p:sp>
    </p:spTree>
    <p:extLst>
      <p:ext uri="{BB962C8B-B14F-4D97-AF65-F5344CB8AC3E}">
        <p14:creationId xmlns:p14="http://schemas.microsoft.com/office/powerpoint/2010/main" val="1674825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F2A8-271E-EF4A-B2C9-B37CDC063C80}"/>
              </a:ext>
            </a:extLst>
          </p:cNvPr>
          <p:cNvSpPr>
            <a:spLocks noGrp="1"/>
          </p:cNvSpPr>
          <p:nvPr>
            <p:ph type="title"/>
          </p:nvPr>
        </p:nvSpPr>
        <p:spPr/>
        <p:txBody>
          <a:bodyPr/>
          <a:lstStyle/>
          <a:p>
            <a:r>
              <a:rPr lang="en-US" dirty="0"/>
              <a:t>Step 5. Check the status of changes</a:t>
            </a:r>
          </a:p>
        </p:txBody>
      </p:sp>
      <p:sp>
        <p:nvSpPr>
          <p:cNvPr id="3" name="Content Placeholder 2">
            <a:extLst>
              <a:ext uri="{FF2B5EF4-FFF2-40B4-BE49-F238E27FC236}">
                <a16:creationId xmlns:a16="http://schemas.microsoft.com/office/drawing/2014/main" id="{9A86274D-202B-4E47-ACB3-F5E73EC78A1E}"/>
              </a:ext>
            </a:extLst>
          </p:cNvPr>
          <p:cNvSpPr>
            <a:spLocks noGrp="1"/>
          </p:cNvSpPr>
          <p:nvPr>
            <p:ph idx="1"/>
          </p:nvPr>
        </p:nvSpPr>
        <p:spPr/>
        <p:txBody>
          <a:bodyPr/>
          <a:lstStyle/>
          <a:p>
            <a:r>
              <a:rPr lang="en-US" dirty="0"/>
              <a:t>Use </a:t>
            </a:r>
            <a:r>
              <a:rPr lang="en-US" dirty="0">
                <a:solidFill>
                  <a:schemeClr val="accent4"/>
                </a:solidFill>
              </a:rPr>
              <a:t>git status </a:t>
            </a:r>
            <a:r>
              <a:rPr lang="en-US" dirty="0"/>
              <a:t>command to quickly check whether files in your local repository have been changed</a:t>
            </a:r>
          </a:p>
          <a:p>
            <a:pPr marL="0" indent="0">
              <a:buNone/>
            </a:pPr>
            <a:endParaRPr lang="en-US" dirty="0"/>
          </a:p>
        </p:txBody>
      </p:sp>
      <p:pic>
        <p:nvPicPr>
          <p:cNvPr id="4" name="Picture 3">
            <a:extLst>
              <a:ext uri="{FF2B5EF4-FFF2-40B4-BE49-F238E27FC236}">
                <a16:creationId xmlns:a16="http://schemas.microsoft.com/office/drawing/2014/main" id="{356F03AA-BE78-7B45-B36E-8DD6EE97AFCF}"/>
              </a:ext>
            </a:extLst>
          </p:cNvPr>
          <p:cNvPicPr>
            <a:picLocks noChangeAspect="1"/>
          </p:cNvPicPr>
          <p:nvPr/>
        </p:nvPicPr>
        <p:blipFill>
          <a:blip r:embed="rId3"/>
          <a:stretch>
            <a:fillRect/>
          </a:stretch>
        </p:blipFill>
        <p:spPr>
          <a:xfrm>
            <a:off x="2149928" y="3396343"/>
            <a:ext cx="8066314" cy="2547257"/>
          </a:xfrm>
          <a:prstGeom prst="rect">
            <a:avLst/>
          </a:prstGeom>
        </p:spPr>
      </p:pic>
    </p:spTree>
    <p:extLst>
      <p:ext uri="{BB962C8B-B14F-4D97-AF65-F5344CB8AC3E}">
        <p14:creationId xmlns:p14="http://schemas.microsoft.com/office/powerpoint/2010/main" val="116759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49BC-AC88-AE47-8EDF-EC23A9CAADFB}"/>
              </a:ext>
            </a:extLst>
          </p:cNvPr>
          <p:cNvSpPr>
            <a:spLocks noGrp="1"/>
          </p:cNvSpPr>
          <p:nvPr>
            <p:ph type="title"/>
          </p:nvPr>
        </p:nvSpPr>
        <p:spPr/>
        <p:txBody>
          <a:bodyPr/>
          <a:lstStyle/>
          <a:p>
            <a:r>
              <a:rPr lang="en-US" dirty="0"/>
              <a:t>Step 6. Add changes to staging</a:t>
            </a:r>
          </a:p>
        </p:txBody>
      </p:sp>
      <p:sp>
        <p:nvSpPr>
          <p:cNvPr id="3" name="Content Placeholder 2">
            <a:extLst>
              <a:ext uri="{FF2B5EF4-FFF2-40B4-BE49-F238E27FC236}">
                <a16:creationId xmlns:a16="http://schemas.microsoft.com/office/drawing/2014/main" id="{FA22EED8-BEC5-CA42-A9C8-F1ECC7EC46D0}"/>
              </a:ext>
            </a:extLst>
          </p:cNvPr>
          <p:cNvSpPr>
            <a:spLocks noGrp="1"/>
          </p:cNvSpPr>
          <p:nvPr>
            <p:ph idx="1"/>
          </p:nvPr>
        </p:nvSpPr>
        <p:spPr/>
        <p:txBody>
          <a:bodyPr/>
          <a:lstStyle/>
          <a:p>
            <a:r>
              <a:rPr lang="en-US" dirty="0"/>
              <a:t>Use </a:t>
            </a:r>
            <a:r>
              <a:rPr lang="en-US" dirty="0">
                <a:solidFill>
                  <a:schemeClr val="accent4"/>
                </a:solidFill>
              </a:rPr>
              <a:t>git add </a:t>
            </a:r>
            <a:r>
              <a:rPr lang="en-US" dirty="0"/>
              <a:t>command to add a modified file in your working directory and place the modified version in a staging area.</a:t>
            </a:r>
          </a:p>
        </p:txBody>
      </p:sp>
      <p:pic>
        <p:nvPicPr>
          <p:cNvPr id="4" name="Picture 3">
            <a:extLst>
              <a:ext uri="{FF2B5EF4-FFF2-40B4-BE49-F238E27FC236}">
                <a16:creationId xmlns:a16="http://schemas.microsoft.com/office/drawing/2014/main" id="{A30BD544-49EB-614D-90A0-44EAE4BDB5C1}"/>
              </a:ext>
            </a:extLst>
          </p:cNvPr>
          <p:cNvPicPr>
            <a:picLocks noChangeAspect="1"/>
          </p:cNvPicPr>
          <p:nvPr/>
        </p:nvPicPr>
        <p:blipFill>
          <a:blip r:embed="rId3"/>
          <a:stretch>
            <a:fillRect/>
          </a:stretch>
        </p:blipFill>
        <p:spPr>
          <a:xfrm>
            <a:off x="1993538" y="3470240"/>
            <a:ext cx="8574314" cy="2473360"/>
          </a:xfrm>
          <a:prstGeom prst="rect">
            <a:avLst/>
          </a:prstGeom>
        </p:spPr>
      </p:pic>
    </p:spTree>
    <p:extLst>
      <p:ext uri="{BB962C8B-B14F-4D97-AF65-F5344CB8AC3E}">
        <p14:creationId xmlns:p14="http://schemas.microsoft.com/office/powerpoint/2010/main" val="150480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4EA4-E195-1747-A558-9A13EE3A2A35}"/>
              </a:ext>
            </a:extLst>
          </p:cNvPr>
          <p:cNvSpPr>
            <a:spLocks noGrp="1"/>
          </p:cNvSpPr>
          <p:nvPr>
            <p:ph type="title"/>
          </p:nvPr>
        </p:nvSpPr>
        <p:spPr/>
        <p:txBody>
          <a:bodyPr/>
          <a:lstStyle/>
          <a:p>
            <a:r>
              <a:rPr lang="en-US" dirty="0"/>
              <a:t>Step 7. Commit local changes</a:t>
            </a:r>
          </a:p>
        </p:txBody>
      </p:sp>
      <p:sp>
        <p:nvSpPr>
          <p:cNvPr id="3" name="Content Placeholder 2">
            <a:extLst>
              <a:ext uri="{FF2B5EF4-FFF2-40B4-BE49-F238E27FC236}">
                <a16:creationId xmlns:a16="http://schemas.microsoft.com/office/drawing/2014/main" id="{27538A67-FE5D-8140-806B-636E123FDF71}"/>
              </a:ext>
            </a:extLst>
          </p:cNvPr>
          <p:cNvSpPr>
            <a:spLocks noGrp="1"/>
          </p:cNvSpPr>
          <p:nvPr>
            <p:ph idx="1"/>
          </p:nvPr>
        </p:nvSpPr>
        <p:spPr/>
        <p:txBody>
          <a:bodyPr/>
          <a:lstStyle/>
          <a:p>
            <a:r>
              <a:rPr lang="en-US" dirty="0"/>
              <a:t>Use </a:t>
            </a:r>
            <a:r>
              <a:rPr lang="en-US" dirty="0">
                <a:solidFill>
                  <a:schemeClr val="accent4"/>
                </a:solidFill>
              </a:rPr>
              <a:t>git commit </a:t>
            </a:r>
            <a:r>
              <a:rPr lang="en-US" dirty="0"/>
              <a:t>to take everything from the staging area and make a permanent snapshot of the current state of your repository that is associated with a unique identifier.</a:t>
            </a:r>
          </a:p>
          <a:p>
            <a:endParaRPr lang="en-US" dirty="0"/>
          </a:p>
        </p:txBody>
      </p:sp>
      <p:pic>
        <p:nvPicPr>
          <p:cNvPr id="4" name="Picture 3">
            <a:extLst>
              <a:ext uri="{FF2B5EF4-FFF2-40B4-BE49-F238E27FC236}">
                <a16:creationId xmlns:a16="http://schemas.microsoft.com/office/drawing/2014/main" id="{C1702E9A-3FA5-FF49-B5C4-2EAA6789DD1F}"/>
              </a:ext>
            </a:extLst>
          </p:cNvPr>
          <p:cNvPicPr>
            <a:picLocks noChangeAspect="1"/>
          </p:cNvPicPr>
          <p:nvPr/>
        </p:nvPicPr>
        <p:blipFill>
          <a:blip r:embed="rId3"/>
          <a:stretch>
            <a:fillRect/>
          </a:stretch>
        </p:blipFill>
        <p:spPr>
          <a:xfrm>
            <a:off x="4700858" y="3499008"/>
            <a:ext cx="6346553" cy="3195344"/>
          </a:xfrm>
          <a:prstGeom prst="rect">
            <a:avLst/>
          </a:prstGeom>
        </p:spPr>
      </p:pic>
    </p:spTree>
    <p:extLst>
      <p:ext uri="{BB962C8B-B14F-4D97-AF65-F5344CB8AC3E}">
        <p14:creationId xmlns:p14="http://schemas.microsoft.com/office/powerpoint/2010/main" val="1562581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6148-21DB-9348-8B86-7ECC26517FDA}"/>
              </a:ext>
            </a:extLst>
          </p:cNvPr>
          <p:cNvSpPr>
            <a:spLocks noGrp="1"/>
          </p:cNvSpPr>
          <p:nvPr>
            <p:ph type="title"/>
          </p:nvPr>
        </p:nvSpPr>
        <p:spPr/>
        <p:txBody>
          <a:bodyPr/>
          <a:lstStyle/>
          <a:p>
            <a:r>
              <a:rPr lang="en-US" dirty="0"/>
              <a:t>Step 8. push changed files to </a:t>
            </a:r>
            <a:r>
              <a:rPr lang="en-US" dirty="0" err="1"/>
              <a:t>github</a:t>
            </a:r>
            <a:endParaRPr lang="en-US" dirty="0"/>
          </a:p>
        </p:txBody>
      </p:sp>
      <p:sp>
        <p:nvSpPr>
          <p:cNvPr id="3" name="Content Placeholder 2">
            <a:extLst>
              <a:ext uri="{FF2B5EF4-FFF2-40B4-BE49-F238E27FC236}">
                <a16:creationId xmlns:a16="http://schemas.microsoft.com/office/drawing/2014/main" id="{7CC97E81-8E37-CB4C-B656-BCA40D5BF51C}"/>
              </a:ext>
            </a:extLst>
          </p:cNvPr>
          <p:cNvSpPr>
            <a:spLocks noGrp="1"/>
          </p:cNvSpPr>
          <p:nvPr>
            <p:ph idx="1"/>
          </p:nvPr>
        </p:nvSpPr>
        <p:spPr/>
        <p:txBody>
          <a:bodyPr/>
          <a:lstStyle/>
          <a:p>
            <a:r>
              <a:rPr lang="en-US" dirty="0"/>
              <a:t>Use </a:t>
            </a:r>
            <a:r>
              <a:rPr lang="en-US" dirty="0">
                <a:solidFill>
                  <a:schemeClr val="accent4"/>
                </a:solidFill>
              </a:rPr>
              <a:t>git push </a:t>
            </a:r>
            <a:r>
              <a:rPr lang="en-US" dirty="0"/>
              <a:t>to push changes committed locally in your repository to the repository on </a:t>
            </a:r>
            <a:r>
              <a:rPr lang="en-US" dirty="0" err="1"/>
              <a:t>Github.com</a:t>
            </a:r>
            <a:endParaRPr lang="en-US" dirty="0"/>
          </a:p>
          <a:p>
            <a:r>
              <a:rPr lang="en-US" dirty="0"/>
              <a:t>Syntax: </a:t>
            </a:r>
            <a:r>
              <a:rPr lang="en-US" dirty="0">
                <a:solidFill>
                  <a:schemeClr val="accent4"/>
                </a:solidFill>
              </a:rPr>
              <a:t>git push origin master</a:t>
            </a:r>
          </a:p>
        </p:txBody>
      </p:sp>
      <p:pic>
        <p:nvPicPr>
          <p:cNvPr id="4" name="Picture 3">
            <a:extLst>
              <a:ext uri="{FF2B5EF4-FFF2-40B4-BE49-F238E27FC236}">
                <a16:creationId xmlns:a16="http://schemas.microsoft.com/office/drawing/2014/main" id="{85997DC3-A8CF-7C41-8EA7-4C9970DFE16D}"/>
              </a:ext>
            </a:extLst>
          </p:cNvPr>
          <p:cNvPicPr>
            <a:picLocks noChangeAspect="1"/>
          </p:cNvPicPr>
          <p:nvPr/>
        </p:nvPicPr>
        <p:blipFill>
          <a:blip r:embed="rId3"/>
          <a:stretch>
            <a:fillRect/>
          </a:stretch>
        </p:blipFill>
        <p:spPr>
          <a:xfrm>
            <a:off x="2376563" y="3817861"/>
            <a:ext cx="7707963" cy="3040139"/>
          </a:xfrm>
          <a:prstGeom prst="rect">
            <a:avLst/>
          </a:prstGeom>
        </p:spPr>
      </p:pic>
    </p:spTree>
    <p:extLst>
      <p:ext uri="{BB962C8B-B14F-4D97-AF65-F5344CB8AC3E}">
        <p14:creationId xmlns:p14="http://schemas.microsoft.com/office/powerpoint/2010/main" val="281467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1254-1A70-3D40-90F4-48D1AD6703D1}"/>
              </a:ext>
            </a:extLst>
          </p:cNvPr>
          <p:cNvSpPr>
            <a:spLocks noGrp="1"/>
          </p:cNvSpPr>
          <p:nvPr>
            <p:ph type="title"/>
          </p:nvPr>
        </p:nvSpPr>
        <p:spPr/>
        <p:txBody>
          <a:bodyPr/>
          <a:lstStyle/>
          <a:p>
            <a:r>
              <a:rPr lang="en-US" dirty="0"/>
              <a:t>Step 9. submit a pull request to merge changes</a:t>
            </a:r>
          </a:p>
        </p:txBody>
      </p:sp>
      <p:sp>
        <p:nvSpPr>
          <p:cNvPr id="3" name="Content Placeholder 2">
            <a:extLst>
              <a:ext uri="{FF2B5EF4-FFF2-40B4-BE49-F238E27FC236}">
                <a16:creationId xmlns:a16="http://schemas.microsoft.com/office/drawing/2014/main" id="{6EDBC4C4-7DD9-924A-BED1-DBE0537EB676}"/>
              </a:ext>
            </a:extLst>
          </p:cNvPr>
          <p:cNvSpPr>
            <a:spLocks noGrp="1"/>
          </p:cNvSpPr>
          <p:nvPr>
            <p:ph idx="1"/>
          </p:nvPr>
        </p:nvSpPr>
        <p:spPr/>
        <p:txBody>
          <a:bodyPr/>
          <a:lstStyle/>
          <a:p>
            <a:r>
              <a:rPr lang="en-US" dirty="0"/>
              <a:t>Currently, changes exist on </a:t>
            </a:r>
            <a:r>
              <a:rPr lang="en-US" dirty="0" err="1"/>
              <a:t>Github</a:t>
            </a:r>
            <a:r>
              <a:rPr lang="en-US" dirty="0"/>
              <a:t>, but on your local (cloned) repository.</a:t>
            </a:r>
          </a:p>
          <a:p>
            <a:r>
              <a:rPr lang="en-US" dirty="0"/>
              <a:t>In order to request these changes to be incorporated into the parent directory, you will submit a pull request.</a:t>
            </a:r>
          </a:p>
          <a:p>
            <a:endParaRPr lang="en-US" dirty="0"/>
          </a:p>
        </p:txBody>
      </p:sp>
      <p:pic>
        <p:nvPicPr>
          <p:cNvPr id="4" name="Picture 3">
            <a:extLst>
              <a:ext uri="{FF2B5EF4-FFF2-40B4-BE49-F238E27FC236}">
                <a16:creationId xmlns:a16="http://schemas.microsoft.com/office/drawing/2014/main" id="{4C4A5761-10E0-6941-A005-04FC5D441A2F}"/>
              </a:ext>
            </a:extLst>
          </p:cNvPr>
          <p:cNvPicPr>
            <a:picLocks noChangeAspect="1"/>
          </p:cNvPicPr>
          <p:nvPr/>
        </p:nvPicPr>
        <p:blipFill rotWithShape="1">
          <a:blip r:embed="rId3"/>
          <a:srcRect l="5166" t="-1075" b="12544"/>
          <a:stretch/>
        </p:blipFill>
        <p:spPr>
          <a:xfrm>
            <a:off x="5328804" y="3357155"/>
            <a:ext cx="5718607" cy="3317964"/>
          </a:xfrm>
          <a:prstGeom prst="rect">
            <a:avLst/>
          </a:prstGeom>
        </p:spPr>
      </p:pic>
    </p:spTree>
    <p:extLst>
      <p:ext uri="{BB962C8B-B14F-4D97-AF65-F5344CB8AC3E}">
        <p14:creationId xmlns:p14="http://schemas.microsoft.com/office/powerpoint/2010/main" val="536475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9614-E81A-4F43-87E9-0A1193E91B63}"/>
              </a:ext>
            </a:extLst>
          </p:cNvPr>
          <p:cNvSpPr>
            <a:spLocks noGrp="1"/>
          </p:cNvSpPr>
          <p:nvPr>
            <p:ph type="title"/>
          </p:nvPr>
        </p:nvSpPr>
        <p:spPr/>
        <p:txBody>
          <a:bodyPr/>
          <a:lstStyle/>
          <a:p>
            <a:r>
              <a:rPr lang="en-US" dirty="0"/>
              <a:t>Recap of full workflow</a:t>
            </a:r>
          </a:p>
        </p:txBody>
      </p:sp>
      <p:sp>
        <p:nvSpPr>
          <p:cNvPr id="3" name="Content Placeholder 2">
            <a:extLst>
              <a:ext uri="{FF2B5EF4-FFF2-40B4-BE49-F238E27FC236}">
                <a16:creationId xmlns:a16="http://schemas.microsoft.com/office/drawing/2014/main" id="{DB36D486-235D-3D48-89A7-7A23E92F7C1F}"/>
              </a:ext>
            </a:extLst>
          </p:cNvPr>
          <p:cNvSpPr>
            <a:spLocks noGrp="1"/>
          </p:cNvSpPr>
          <p:nvPr>
            <p:ph idx="1"/>
          </p:nvPr>
        </p:nvSpPr>
        <p:spPr/>
        <p:txBody>
          <a:bodyPr/>
          <a:lstStyle/>
          <a:p>
            <a:r>
              <a:rPr lang="en-US" dirty="0"/>
              <a:t>Key concepts</a:t>
            </a:r>
          </a:p>
          <a:p>
            <a:pPr lvl="1"/>
            <a:r>
              <a:rPr lang="en-US" dirty="0"/>
              <a:t>Collaboration</a:t>
            </a:r>
          </a:p>
          <a:p>
            <a:pPr lvl="1"/>
            <a:r>
              <a:rPr lang="en-US" dirty="0"/>
              <a:t>Version tracking</a:t>
            </a:r>
          </a:p>
          <a:p>
            <a:pPr lvl="1"/>
            <a:r>
              <a:rPr lang="en-US" dirty="0"/>
              <a:t>Documentation for each step</a:t>
            </a:r>
          </a:p>
        </p:txBody>
      </p:sp>
    </p:spTree>
    <p:extLst>
      <p:ext uri="{BB962C8B-B14F-4D97-AF65-F5344CB8AC3E}">
        <p14:creationId xmlns:p14="http://schemas.microsoft.com/office/powerpoint/2010/main" val="22497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28D3-B9D9-3245-97FE-4AA67AFF3EDC}"/>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7643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BA6F-4086-B54C-AA05-A5D1FAC6D257}"/>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760BE73-3345-9342-95D3-AF7883C398B0}"/>
              </a:ext>
            </a:extLst>
          </p:cNvPr>
          <p:cNvSpPr>
            <a:spLocks noGrp="1"/>
          </p:cNvSpPr>
          <p:nvPr>
            <p:ph idx="1"/>
          </p:nvPr>
        </p:nvSpPr>
        <p:spPr/>
        <p:txBody>
          <a:bodyPr/>
          <a:lstStyle/>
          <a:p>
            <a:r>
              <a:rPr lang="en-US" dirty="0"/>
              <a:t>Optional challenge to be emailed later today</a:t>
            </a:r>
          </a:p>
          <a:p>
            <a:r>
              <a:rPr lang="en-US" dirty="0"/>
              <a:t>Questions you forgot? Reach out! </a:t>
            </a:r>
            <a:r>
              <a:rPr lang="en-US" dirty="0">
                <a:hlinkClick r:id="rId3"/>
              </a:rPr>
              <a:t>help@propelleraero.com</a:t>
            </a:r>
            <a:endParaRPr lang="en-US" dirty="0"/>
          </a:p>
        </p:txBody>
      </p:sp>
    </p:spTree>
    <p:extLst>
      <p:ext uri="{BB962C8B-B14F-4D97-AF65-F5344CB8AC3E}">
        <p14:creationId xmlns:p14="http://schemas.microsoft.com/office/powerpoint/2010/main" val="100886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EAFE-282E-FD48-AC70-2852CC6CC1A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FFDA0956-331B-A148-BD43-2D01BDC8A1D6}"/>
              </a:ext>
            </a:extLst>
          </p:cNvPr>
          <p:cNvSpPr>
            <a:spLocks noGrp="1"/>
          </p:cNvSpPr>
          <p:nvPr>
            <p:ph idx="1"/>
          </p:nvPr>
        </p:nvSpPr>
        <p:spPr/>
        <p:txBody>
          <a:bodyPr/>
          <a:lstStyle/>
          <a:p>
            <a:r>
              <a:rPr lang="en-US" dirty="0"/>
              <a:t>Combination of local and cloud-based tools</a:t>
            </a:r>
          </a:p>
          <a:p>
            <a:r>
              <a:rPr lang="en-US" dirty="0"/>
              <a:t>Applications:</a:t>
            </a:r>
          </a:p>
          <a:p>
            <a:pPr lvl="1"/>
            <a:r>
              <a:rPr lang="en-US" dirty="0"/>
              <a:t>Collaboration</a:t>
            </a:r>
          </a:p>
          <a:p>
            <a:pPr lvl="1"/>
            <a:r>
              <a:rPr lang="en-US" dirty="0"/>
              <a:t>Version Control</a:t>
            </a:r>
          </a:p>
          <a:p>
            <a:pPr lvl="1"/>
            <a:r>
              <a:rPr lang="en-US" dirty="0"/>
              <a:t>Citing sources/references</a:t>
            </a:r>
          </a:p>
        </p:txBody>
      </p:sp>
    </p:spTree>
    <p:extLst>
      <p:ext uri="{BB962C8B-B14F-4D97-AF65-F5344CB8AC3E}">
        <p14:creationId xmlns:p14="http://schemas.microsoft.com/office/powerpoint/2010/main" val="284869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0C1D-C261-D84B-9E9C-999BB5D6AAD0}"/>
              </a:ext>
            </a:extLst>
          </p:cNvPr>
          <p:cNvSpPr>
            <a:spLocks noGrp="1"/>
          </p:cNvSpPr>
          <p:nvPr>
            <p:ph type="title"/>
          </p:nvPr>
        </p:nvSpPr>
        <p:spPr/>
        <p:txBody>
          <a:bodyPr/>
          <a:lstStyle/>
          <a:p>
            <a:r>
              <a:rPr lang="en-US" dirty="0"/>
              <a:t>Pre-training prep</a:t>
            </a:r>
          </a:p>
        </p:txBody>
      </p:sp>
      <p:sp>
        <p:nvSpPr>
          <p:cNvPr id="3" name="Content Placeholder 2">
            <a:extLst>
              <a:ext uri="{FF2B5EF4-FFF2-40B4-BE49-F238E27FC236}">
                <a16:creationId xmlns:a16="http://schemas.microsoft.com/office/drawing/2014/main" id="{3A6B703F-6AC3-F946-BEA4-0D0C01318282}"/>
              </a:ext>
            </a:extLst>
          </p:cNvPr>
          <p:cNvSpPr>
            <a:spLocks noGrp="1"/>
          </p:cNvSpPr>
          <p:nvPr>
            <p:ph idx="1"/>
          </p:nvPr>
        </p:nvSpPr>
        <p:spPr/>
        <p:txBody>
          <a:bodyPr/>
          <a:lstStyle/>
          <a:p>
            <a:r>
              <a:rPr lang="en-US" dirty="0"/>
              <a:t>Git, Bash, Anaconda installed</a:t>
            </a:r>
          </a:p>
          <a:p>
            <a:r>
              <a:rPr lang="en-US" dirty="0"/>
              <a:t>Shell commands (</a:t>
            </a:r>
            <a:r>
              <a:rPr lang="en-US" dirty="0">
                <a:solidFill>
                  <a:schemeClr val="accent4"/>
                </a:solidFill>
              </a:rPr>
              <a:t>cd, </a:t>
            </a:r>
            <a:r>
              <a:rPr lang="en-US" dirty="0" err="1">
                <a:solidFill>
                  <a:schemeClr val="accent4"/>
                </a:solidFill>
              </a:rPr>
              <a:t>pwd</a:t>
            </a:r>
            <a:r>
              <a:rPr lang="en-US" dirty="0">
                <a:solidFill>
                  <a:schemeClr val="accent4"/>
                </a:solidFill>
              </a:rPr>
              <a:t>, ls, </a:t>
            </a:r>
            <a:r>
              <a:rPr lang="en-US" dirty="0" err="1">
                <a:solidFill>
                  <a:schemeClr val="accent4"/>
                </a:solidFill>
              </a:rPr>
              <a:t>mkdir</a:t>
            </a:r>
            <a:r>
              <a:rPr lang="en-US" dirty="0"/>
              <a:t>)</a:t>
            </a:r>
          </a:p>
          <a:p>
            <a:r>
              <a:rPr lang="en-US" dirty="0"/>
              <a:t>Git settings on your workstation (check by </a:t>
            </a:r>
            <a:r>
              <a:rPr lang="en-US" dirty="0">
                <a:solidFill>
                  <a:schemeClr val="accent4"/>
                </a:solidFill>
              </a:rPr>
              <a:t>git config </a:t>
            </a:r>
            <a:r>
              <a:rPr lang="en-US" dirty="0" err="1">
                <a:solidFill>
                  <a:schemeClr val="accent4"/>
                </a:solidFill>
              </a:rPr>
              <a:t>user.name</a:t>
            </a:r>
            <a:r>
              <a:rPr lang="en-US" dirty="0">
                <a:solidFill>
                  <a:schemeClr val="accent2"/>
                </a:solidFill>
              </a:rPr>
              <a:t> </a:t>
            </a:r>
            <a:r>
              <a:rPr lang="en-US" dirty="0"/>
              <a:t>and </a:t>
            </a:r>
            <a:r>
              <a:rPr lang="en-US" dirty="0">
                <a:solidFill>
                  <a:schemeClr val="accent4"/>
                </a:solidFill>
              </a:rPr>
              <a:t>git config </a:t>
            </a:r>
            <a:r>
              <a:rPr lang="en-US" dirty="0" err="1">
                <a:solidFill>
                  <a:schemeClr val="accent4"/>
                </a:solidFill>
              </a:rPr>
              <a:t>user.emai</a:t>
            </a:r>
            <a:r>
              <a:rPr lang="en-US" dirty="0" err="1">
                <a:solidFill>
                  <a:schemeClr val="accent2"/>
                </a:solidFill>
              </a:rPr>
              <a:t>l</a:t>
            </a:r>
            <a:r>
              <a:rPr lang="en-US" dirty="0"/>
              <a:t>)</a:t>
            </a:r>
          </a:p>
          <a:p>
            <a:r>
              <a:rPr lang="en-US" dirty="0"/>
              <a:t>Web browser and your </a:t>
            </a:r>
            <a:r>
              <a:rPr lang="en-US" dirty="0" err="1"/>
              <a:t>Github.com</a:t>
            </a:r>
            <a:r>
              <a:rPr lang="en-US" dirty="0"/>
              <a:t> login (username and password).</a:t>
            </a:r>
          </a:p>
          <a:p>
            <a:endParaRPr lang="en-US" dirty="0"/>
          </a:p>
        </p:txBody>
      </p:sp>
    </p:spTree>
    <p:extLst>
      <p:ext uri="{BB962C8B-B14F-4D97-AF65-F5344CB8AC3E}">
        <p14:creationId xmlns:p14="http://schemas.microsoft.com/office/powerpoint/2010/main" val="120164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481F-2DD2-9E45-AA0A-64B7F7E2AF04}"/>
              </a:ext>
            </a:extLst>
          </p:cNvPr>
          <p:cNvSpPr>
            <a:spLocks noGrp="1"/>
          </p:cNvSpPr>
          <p:nvPr>
            <p:ph type="title"/>
          </p:nvPr>
        </p:nvSpPr>
        <p:spPr/>
        <p:txBody>
          <a:bodyPr/>
          <a:lstStyle/>
          <a:p>
            <a:r>
              <a:rPr lang="en-US" dirty="0"/>
              <a:t>Git and </a:t>
            </a:r>
            <a:r>
              <a:rPr lang="en-US" dirty="0" err="1"/>
              <a:t>github</a:t>
            </a:r>
            <a:endParaRPr lang="en-US" dirty="0"/>
          </a:p>
        </p:txBody>
      </p:sp>
      <p:sp>
        <p:nvSpPr>
          <p:cNvPr id="3" name="Content Placeholder 2">
            <a:extLst>
              <a:ext uri="{FF2B5EF4-FFF2-40B4-BE49-F238E27FC236}">
                <a16:creationId xmlns:a16="http://schemas.microsoft.com/office/drawing/2014/main" id="{0A63E2EC-2C53-0749-81BD-9F207EA418F7}"/>
              </a:ext>
            </a:extLst>
          </p:cNvPr>
          <p:cNvSpPr>
            <a:spLocks noGrp="1"/>
          </p:cNvSpPr>
          <p:nvPr>
            <p:ph idx="1"/>
          </p:nvPr>
        </p:nvSpPr>
        <p:spPr/>
        <p:txBody>
          <a:bodyPr/>
          <a:lstStyle/>
          <a:p>
            <a:r>
              <a:rPr lang="en-US" b="1" dirty="0"/>
              <a:t>Git</a:t>
            </a:r>
            <a:r>
              <a:rPr lang="en-US" dirty="0"/>
              <a:t> – Set of tools used to track changes to files through commands run in Terminal</a:t>
            </a:r>
          </a:p>
          <a:p>
            <a:r>
              <a:rPr lang="en-US" b="1" dirty="0" err="1"/>
              <a:t>Github</a:t>
            </a:r>
            <a:r>
              <a:rPr lang="en-US" dirty="0"/>
              <a:t> – cloud-based version of Git</a:t>
            </a:r>
          </a:p>
        </p:txBody>
      </p:sp>
    </p:spTree>
    <p:extLst>
      <p:ext uri="{BB962C8B-B14F-4D97-AF65-F5344CB8AC3E}">
        <p14:creationId xmlns:p14="http://schemas.microsoft.com/office/powerpoint/2010/main" val="232987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10-667C-1D42-B8C1-7C57DB5F1118}"/>
              </a:ext>
            </a:extLst>
          </p:cNvPr>
          <p:cNvSpPr>
            <a:spLocks noGrp="1"/>
          </p:cNvSpPr>
          <p:nvPr>
            <p:ph type="title"/>
          </p:nvPr>
        </p:nvSpPr>
        <p:spPr>
          <a:xfrm>
            <a:off x="1324293" y="-91441"/>
            <a:ext cx="9905998" cy="673237"/>
          </a:xfrm>
        </p:spPr>
        <p:txBody>
          <a:bodyPr/>
          <a:lstStyle/>
          <a:p>
            <a:r>
              <a:rPr lang="en-US" dirty="0"/>
              <a:t>Overview of workflow</a:t>
            </a:r>
          </a:p>
        </p:txBody>
      </p:sp>
      <p:grpSp>
        <p:nvGrpSpPr>
          <p:cNvPr id="56" name="Group 55">
            <a:extLst>
              <a:ext uri="{FF2B5EF4-FFF2-40B4-BE49-F238E27FC236}">
                <a16:creationId xmlns:a16="http://schemas.microsoft.com/office/drawing/2014/main" id="{07F09501-86D4-AD49-8645-70FE44B27E86}"/>
              </a:ext>
            </a:extLst>
          </p:cNvPr>
          <p:cNvGrpSpPr/>
          <p:nvPr/>
        </p:nvGrpSpPr>
        <p:grpSpPr>
          <a:xfrm>
            <a:off x="1324293" y="502169"/>
            <a:ext cx="9713626" cy="6355831"/>
            <a:chOff x="3567659" y="1484026"/>
            <a:chExt cx="9713626" cy="6355831"/>
          </a:xfrm>
        </p:grpSpPr>
        <p:sp>
          <p:nvSpPr>
            <p:cNvPr id="57" name="Rectangle 56">
              <a:extLst>
                <a:ext uri="{FF2B5EF4-FFF2-40B4-BE49-F238E27FC236}">
                  <a16:creationId xmlns:a16="http://schemas.microsoft.com/office/drawing/2014/main" id="{3BA24148-42E5-BF4F-AC90-19037DDD476F}"/>
                </a:ext>
              </a:extLst>
            </p:cNvPr>
            <p:cNvSpPr/>
            <p:nvPr/>
          </p:nvSpPr>
          <p:spPr>
            <a:xfrm>
              <a:off x="4127684" y="1590359"/>
              <a:ext cx="1733470" cy="8995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ysClr val="windowText" lastClr="000000"/>
                  </a:solidFill>
                </a:rPr>
                <a:t>Access parent repository</a:t>
              </a:r>
            </a:p>
          </p:txBody>
        </p:sp>
        <p:sp>
          <p:nvSpPr>
            <p:cNvPr id="58" name="Rectangle 57">
              <a:extLst>
                <a:ext uri="{FF2B5EF4-FFF2-40B4-BE49-F238E27FC236}">
                  <a16:creationId xmlns:a16="http://schemas.microsoft.com/office/drawing/2014/main" id="{AECA99D2-97F1-B140-AC05-5F36629B29C5}"/>
                </a:ext>
              </a:extLst>
            </p:cNvPr>
            <p:cNvSpPr/>
            <p:nvPr/>
          </p:nvSpPr>
          <p:spPr>
            <a:xfrm>
              <a:off x="3969473" y="3343666"/>
              <a:ext cx="2026591"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ysClr val="windowText" lastClr="000000"/>
                  </a:solidFill>
                </a:rPr>
                <a:t>Fork repository into your GitHub account</a:t>
              </a:r>
            </a:p>
          </p:txBody>
        </p:sp>
        <p:sp>
          <p:nvSpPr>
            <p:cNvPr id="59" name="Rectangle 58">
              <a:extLst>
                <a:ext uri="{FF2B5EF4-FFF2-40B4-BE49-F238E27FC236}">
                  <a16:creationId xmlns:a16="http://schemas.microsoft.com/office/drawing/2014/main" id="{258DE073-FAA1-DC48-9944-92CF5546998B}"/>
                </a:ext>
              </a:extLst>
            </p:cNvPr>
            <p:cNvSpPr/>
            <p:nvPr/>
          </p:nvSpPr>
          <p:spPr>
            <a:xfrm>
              <a:off x="3969472" y="5066456"/>
              <a:ext cx="2026591"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ysClr val="windowText" lastClr="000000"/>
                  </a:solidFill>
                </a:rPr>
                <a:t>Clone repository to your local workstation</a:t>
              </a:r>
            </a:p>
          </p:txBody>
        </p:sp>
        <p:sp>
          <p:nvSpPr>
            <p:cNvPr id="60" name="Rectangle 59">
              <a:extLst>
                <a:ext uri="{FF2B5EF4-FFF2-40B4-BE49-F238E27FC236}">
                  <a16:creationId xmlns:a16="http://schemas.microsoft.com/office/drawing/2014/main" id="{73EC1975-4451-5C47-B8E1-03758B5E5586}"/>
                </a:ext>
              </a:extLst>
            </p:cNvPr>
            <p:cNvSpPr/>
            <p:nvPr/>
          </p:nvSpPr>
          <p:spPr>
            <a:xfrm>
              <a:off x="3969472" y="6789246"/>
              <a:ext cx="2026591"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ysClr val="windowText" lastClr="000000"/>
                  </a:solidFill>
                </a:rPr>
                <a:t>Modifications to repositories</a:t>
              </a:r>
            </a:p>
          </p:txBody>
        </p:sp>
        <p:sp>
          <p:nvSpPr>
            <p:cNvPr id="61" name="Rectangle 60">
              <a:extLst>
                <a:ext uri="{FF2B5EF4-FFF2-40B4-BE49-F238E27FC236}">
                  <a16:creationId xmlns:a16="http://schemas.microsoft.com/office/drawing/2014/main" id="{AEBDBE9D-30F0-B045-A9DE-0576183A046E}"/>
                </a:ext>
              </a:extLst>
            </p:cNvPr>
            <p:cNvSpPr/>
            <p:nvPr/>
          </p:nvSpPr>
          <p:spPr>
            <a:xfrm>
              <a:off x="6524017" y="6789246"/>
              <a:ext cx="1666673"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rgbClr val="7030A0"/>
                  </a:solidFill>
                </a:rPr>
                <a:t>git status </a:t>
              </a:r>
              <a:r>
                <a:rPr lang="en-US" sz="2117" dirty="0">
                  <a:solidFill>
                    <a:sysClr val="windowText" lastClr="000000"/>
                  </a:solidFill>
                </a:rPr>
                <a:t>to check changes</a:t>
              </a:r>
            </a:p>
          </p:txBody>
        </p:sp>
        <p:sp>
          <p:nvSpPr>
            <p:cNvPr id="62" name="Rectangle 61">
              <a:extLst>
                <a:ext uri="{FF2B5EF4-FFF2-40B4-BE49-F238E27FC236}">
                  <a16:creationId xmlns:a16="http://schemas.microsoft.com/office/drawing/2014/main" id="{411344A0-2E69-664F-B20E-1274C1731B1F}"/>
                </a:ext>
              </a:extLst>
            </p:cNvPr>
            <p:cNvSpPr/>
            <p:nvPr/>
          </p:nvSpPr>
          <p:spPr>
            <a:xfrm>
              <a:off x="8771103" y="6782763"/>
              <a:ext cx="1598580"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rgbClr val="7030A0"/>
                  </a:solidFill>
                </a:rPr>
                <a:t>git add </a:t>
              </a:r>
              <a:r>
                <a:rPr lang="en-US" sz="2117" dirty="0">
                  <a:solidFill>
                    <a:sysClr val="windowText" lastClr="000000"/>
                  </a:solidFill>
                </a:rPr>
                <a:t>to add changes to staging</a:t>
              </a:r>
            </a:p>
          </p:txBody>
        </p:sp>
        <p:sp>
          <p:nvSpPr>
            <p:cNvPr id="63" name="Rectangle 62">
              <a:extLst>
                <a:ext uri="{FF2B5EF4-FFF2-40B4-BE49-F238E27FC236}">
                  <a16:creationId xmlns:a16="http://schemas.microsoft.com/office/drawing/2014/main" id="{B96BBF97-92F6-2F4B-AA05-E756ABC71DC0}"/>
                </a:ext>
              </a:extLst>
            </p:cNvPr>
            <p:cNvSpPr/>
            <p:nvPr/>
          </p:nvSpPr>
          <p:spPr>
            <a:xfrm>
              <a:off x="10950099" y="6789246"/>
              <a:ext cx="1598580"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rgbClr val="7030A0"/>
                  </a:solidFill>
                </a:rPr>
                <a:t>git commit</a:t>
              </a:r>
              <a:r>
                <a:rPr lang="en-US" sz="2117" dirty="0">
                  <a:solidFill>
                    <a:schemeClr val="tx1"/>
                  </a:solidFill>
                </a:rPr>
                <a:t> to commit changes</a:t>
              </a:r>
              <a:endParaRPr lang="en-US" sz="2117" dirty="0">
                <a:solidFill>
                  <a:sysClr val="windowText" lastClr="000000"/>
                </a:solidFill>
              </a:endParaRPr>
            </a:p>
          </p:txBody>
        </p:sp>
        <p:sp>
          <p:nvSpPr>
            <p:cNvPr id="64" name="Rectangle 63">
              <a:extLst>
                <a:ext uri="{FF2B5EF4-FFF2-40B4-BE49-F238E27FC236}">
                  <a16:creationId xmlns:a16="http://schemas.microsoft.com/office/drawing/2014/main" id="{841C45BD-2A72-5046-A168-C6056F192B8F}"/>
                </a:ext>
              </a:extLst>
            </p:cNvPr>
            <p:cNvSpPr/>
            <p:nvPr/>
          </p:nvSpPr>
          <p:spPr>
            <a:xfrm>
              <a:off x="10652416" y="4218912"/>
              <a:ext cx="2193943" cy="8690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rgbClr val="7030A0"/>
                  </a:solidFill>
                </a:rPr>
                <a:t>git push </a:t>
              </a:r>
              <a:r>
                <a:rPr lang="en-US" sz="2117" dirty="0">
                  <a:solidFill>
                    <a:schemeClr val="tx1"/>
                  </a:solidFill>
                </a:rPr>
                <a:t>to send changes to </a:t>
              </a:r>
              <a:r>
                <a:rPr lang="en-US" sz="2117" dirty="0" err="1">
                  <a:solidFill>
                    <a:schemeClr val="tx1"/>
                  </a:solidFill>
                </a:rPr>
                <a:t>Github</a:t>
              </a:r>
              <a:endParaRPr lang="en-US" sz="2117" dirty="0">
                <a:solidFill>
                  <a:sysClr val="windowText" lastClr="000000"/>
                </a:solidFill>
              </a:endParaRPr>
            </a:p>
          </p:txBody>
        </p:sp>
        <p:sp>
          <p:nvSpPr>
            <p:cNvPr id="65" name="Rectangle 64">
              <a:extLst>
                <a:ext uri="{FF2B5EF4-FFF2-40B4-BE49-F238E27FC236}">
                  <a16:creationId xmlns:a16="http://schemas.microsoft.com/office/drawing/2014/main" id="{E5399A14-90C7-1E49-8EEA-994F51E6392F}"/>
                </a:ext>
              </a:extLst>
            </p:cNvPr>
            <p:cNvSpPr/>
            <p:nvPr/>
          </p:nvSpPr>
          <p:spPr>
            <a:xfrm>
              <a:off x="10547484" y="1620339"/>
              <a:ext cx="2403806" cy="8628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17" dirty="0">
                  <a:solidFill>
                    <a:sysClr val="windowText" lastClr="000000"/>
                  </a:solidFill>
                </a:rPr>
                <a:t>Submit pull request to request changes</a:t>
              </a:r>
            </a:p>
          </p:txBody>
        </p:sp>
        <p:cxnSp>
          <p:nvCxnSpPr>
            <p:cNvPr id="66" name="Straight Arrow Connector 65">
              <a:extLst>
                <a:ext uri="{FF2B5EF4-FFF2-40B4-BE49-F238E27FC236}">
                  <a16:creationId xmlns:a16="http://schemas.microsoft.com/office/drawing/2014/main" id="{286BBF23-EA04-2E44-9CDA-6D3985A0016C}"/>
                </a:ext>
              </a:extLst>
            </p:cNvPr>
            <p:cNvCxnSpPr/>
            <p:nvPr/>
          </p:nvCxnSpPr>
          <p:spPr>
            <a:xfrm>
              <a:off x="4982769" y="5935460"/>
              <a:ext cx="0" cy="853786"/>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8FFC391-8A8E-D642-8071-713F439B3CFA}"/>
                </a:ext>
              </a:extLst>
            </p:cNvPr>
            <p:cNvSpPr/>
            <p:nvPr/>
          </p:nvSpPr>
          <p:spPr>
            <a:xfrm>
              <a:off x="3567659" y="1484026"/>
              <a:ext cx="9713626" cy="27436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AB45CC75-0F34-B34E-9C7A-F78713CE8867}"/>
                </a:ext>
              </a:extLst>
            </p:cNvPr>
            <p:cNvSpPr/>
            <p:nvPr/>
          </p:nvSpPr>
          <p:spPr>
            <a:xfrm>
              <a:off x="3567659" y="5066453"/>
              <a:ext cx="9713626" cy="27734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4ADE0E93-E6E1-194B-9B81-8797F65247C3}"/>
                </a:ext>
              </a:extLst>
            </p:cNvPr>
            <p:cNvSpPr txBox="1"/>
            <p:nvPr/>
          </p:nvSpPr>
          <p:spPr>
            <a:xfrm>
              <a:off x="6609894" y="2639776"/>
              <a:ext cx="3366180" cy="553998"/>
            </a:xfrm>
            <a:prstGeom prst="rect">
              <a:avLst/>
            </a:prstGeom>
            <a:noFill/>
          </p:spPr>
          <p:txBody>
            <a:bodyPr wrap="square" rtlCol="0">
              <a:spAutoFit/>
            </a:bodyPr>
            <a:lstStyle/>
            <a:p>
              <a:r>
                <a:rPr lang="en-US" sz="3000" dirty="0" err="1">
                  <a:ln w="0"/>
                  <a:effectLst>
                    <a:outerShdw blurRad="38100" dist="19050" dir="2700000" algn="tl" rotWithShape="0">
                      <a:schemeClr val="dk1">
                        <a:alpha val="40000"/>
                      </a:schemeClr>
                    </a:outerShdw>
                  </a:effectLst>
                </a:rPr>
                <a:t>Github.com</a:t>
              </a:r>
              <a:r>
                <a:rPr lang="en-US" sz="3000" dirty="0">
                  <a:ln w="0"/>
                  <a:effectLst>
                    <a:outerShdw blurRad="38100" dist="19050" dir="2700000" algn="tl" rotWithShape="0">
                      <a:schemeClr val="dk1">
                        <a:alpha val="40000"/>
                      </a:schemeClr>
                    </a:outerShdw>
                  </a:effectLst>
                </a:rPr>
                <a:t> (cloud)</a:t>
              </a:r>
            </a:p>
          </p:txBody>
        </p:sp>
        <p:sp>
          <p:nvSpPr>
            <p:cNvPr id="70" name="TextBox 69">
              <a:extLst>
                <a:ext uri="{FF2B5EF4-FFF2-40B4-BE49-F238E27FC236}">
                  <a16:creationId xmlns:a16="http://schemas.microsoft.com/office/drawing/2014/main" id="{5B16FD37-BEB3-B94C-9E9B-16B82B4FEECE}"/>
                </a:ext>
              </a:extLst>
            </p:cNvPr>
            <p:cNvSpPr txBox="1"/>
            <p:nvPr/>
          </p:nvSpPr>
          <p:spPr>
            <a:xfrm>
              <a:off x="6609894" y="5899157"/>
              <a:ext cx="3366180" cy="553998"/>
            </a:xfrm>
            <a:prstGeom prst="rect">
              <a:avLst/>
            </a:prstGeom>
            <a:noFill/>
          </p:spPr>
          <p:txBody>
            <a:bodyPr wrap="square" rtlCol="0">
              <a:spAutoFit/>
            </a:bodyPr>
            <a:lstStyle/>
            <a:p>
              <a:r>
                <a:rPr lang="en-US" sz="3000" dirty="0">
                  <a:ln w="0"/>
                  <a:effectLst>
                    <a:outerShdw blurRad="38100" dist="19050" dir="2700000" algn="tl" rotWithShape="0">
                      <a:schemeClr val="dk1">
                        <a:alpha val="40000"/>
                      </a:schemeClr>
                    </a:outerShdw>
                  </a:effectLst>
                </a:rPr>
                <a:t>Local Workstation</a:t>
              </a:r>
            </a:p>
          </p:txBody>
        </p:sp>
      </p:grpSp>
      <p:cxnSp>
        <p:nvCxnSpPr>
          <p:cNvPr id="72" name="Straight Arrow Connector 71">
            <a:extLst>
              <a:ext uri="{FF2B5EF4-FFF2-40B4-BE49-F238E27FC236}">
                <a16:creationId xmlns:a16="http://schemas.microsoft.com/office/drawing/2014/main" id="{11F6B3CB-94BF-B842-970D-530BFF130676}"/>
              </a:ext>
            </a:extLst>
          </p:cNvPr>
          <p:cNvCxnSpPr>
            <a:cxnSpLocks/>
          </p:cNvCxnSpPr>
          <p:nvPr/>
        </p:nvCxnSpPr>
        <p:spPr>
          <a:xfrm flipH="1">
            <a:off x="2739403" y="1523016"/>
            <a:ext cx="11650" cy="8537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6AE7B-B79B-6F45-B146-4D73537EDA5F}"/>
              </a:ext>
            </a:extLst>
          </p:cNvPr>
          <p:cNvCxnSpPr>
            <a:cxnSpLocks/>
          </p:cNvCxnSpPr>
          <p:nvPr/>
        </p:nvCxnSpPr>
        <p:spPr>
          <a:xfrm flipH="1">
            <a:off x="2733576" y="3196599"/>
            <a:ext cx="11650" cy="8537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01001E0-2D50-FD41-BDCB-0B01DEF17EFE}"/>
              </a:ext>
            </a:extLst>
          </p:cNvPr>
          <p:cNvCxnSpPr>
            <a:cxnSpLocks/>
          </p:cNvCxnSpPr>
          <p:nvPr/>
        </p:nvCxnSpPr>
        <p:spPr>
          <a:xfrm>
            <a:off x="3752697" y="6241891"/>
            <a:ext cx="6138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190BDEA-BC80-6542-9899-5128D01504BF}"/>
              </a:ext>
            </a:extLst>
          </p:cNvPr>
          <p:cNvCxnSpPr>
            <a:cxnSpLocks/>
          </p:cNvCxnSpPr>
          <p:nvPr/>
        </p:nvCxnSpPr>
        <p:spPr>
          <a:xfrm>
            <a:off x="5947324" y="6255025"/>
            <a:ext cx="6138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502853E-CC00-FC45-9A9C-B04840F14C20}"/>
              </a:ext>
            </a:extLst>
          </p:cNvPr>
          <p:cNvCxnSpPr>
            <a:cxnSpLocks/>
          </p:cNvCxnSpPr>
          <p:nvPr/>
        </p:nvCxnSpPr>
        <p:spPr>
          <a:xfrm>
            <a:off x="8126317" y="6261650"/>
            <a:ext cx="6138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88C28F9-56BA-014C-B323-0AF81003BCAB}"/>
              </a:ext>
            </a:extLst>
          </p:cNvPr>
          <p:cNvCxnSpPr>
            <a:cxnSpLocks/>
            <a:stCxn id="63" idx="0"/>
          </p:cNvCxnSpPr>
          <p:nvPr/>
        </p:nvCxnSpPr>
        <p:spPr>
          <a:xfrm flipV="1">
            <a:off x="9506023" y="4106061"/>
            <a:ext cx="95177" cy="1701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2DF60FE-429E-7A42-A483-81C0A2D3EC9B}"/>
              </a:ext>
            </a:extLst>
          </p:cNvPr>
          <p:cNvCxnSpPr>
            <a:cxnSpLocks/>
          </p:cNvCxnSpPr>
          <p:nvPr/>
        </p:nvCxnSpPr>
        <p:spPr>
          <a:xfrm flipV="1">
            <a:off x="9557439" y="1501311"/>
            <a:ext cx="0" cy="17295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56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82CE-9353-A743-B832-50CA55A4821C}"/>
              </a:ext>
            </a:extLst>
          </p:cNvPr>
          <p:cNvSpPr>
            <a:spLocks noGrp="1"/>
          </p:cNvSpPr>
          <p:nvPr>
            <p:ph type="title"/>
          </p:nvPr>
        </p:nvSpPr>
        <p:spPr/>
        <p:txBody>
          <a:bodyPr/>
          <a:lstStyle/>
          <a:p>
            <a:r>
              <a:rPr lang="en-US" dirty="0"/>
              <a:t>Step 1. access repository to clone</a:t>
            </a:r>
          </a:p>
        </p:txBody>
      </p:sp>
      <p:sp>
        <p:nvSpPr>
          <p:cNvPr id="3" name="Content Placeholder 2">
            <a:extLst>
              <a:ext uri="{FF2B5EF4-FFF2-40B4-BE49-F238E27FC236}">
                <a16:creationId xmlns:a16="http://schemas.microsoft.com/office/drawing/2014/main" id="{189DEA83-FFEC-0E41-9646-571C22B248F1}"/>
              </a:ext>
            </a:extLst>
          </p:cNvPr>
          <p:cNvSpPr>
            <a:spLocks noGrp="1"/>
          </p:cNvSpPr>
          <p:nvPr>
            <p:ph idx="1"/>
          </p:nvPr>
        </p:nvSpPr>
        <p:spPr>
          <a:xfrm>
            <a:off x="1141413" y="2249487"/>
            <a:ext cx="3613468" cy="3541714"/>
          </a:xfrm>
        </p:spPr>
        <p:txBody>
          <a:bodyPr/>
          <a:lstStyle/>
          <a:p>
            <a:r>
              <a:rPr lang="en-US" dirty="0"/>
              <a:t>Available on </a:t>
            </a:r>
            <a:r>
              <a:rPr lang="en-US" dirty="0" err="1"/>
              <a:t>Github.com</a:t>
            </a:r>
            <a:endParaRPr lang="en-US" dirty="0"/>
          </a:p>
          <a:p>
            <a:r>
              <a:rPr lang="en-US" dirty="0"/>
              <a:t>Documentation available through README (usually)</a:t>
            </a:r>
          </a:p>
          <a:p>
            <a:pPr marL="0" indent="0">
              <a:buNone/>
            </a:pPr>
            <a:endParaRPr lang="en-US" dirty="0"/>
          </a:p>
        </p:txBody>
      </p:sp>
      <p:pic>
        <p:nvPicPr>
          <p:cNvPr id="6" name="Picture 5">
            <a:extLst>
              <a:ext uri="{FF2B5EF4-FFF2-40B4-BE49-F238E27FC236}">
                <a16:creationId xmlns:a16="http://schemas.microsoft.com/office/drawing/2014/main" id="{AF9AF45B-3756-0147-B72F-5152D68F9D12}"/>
              </a:ext>
            </a:extLst>
          </p:cNvPr>
          <p:cNvPicPr>
            <a:picLocks noChangeAspect="1"/>
          </p:cNvPicPr>
          <p:nvPr/>
        </p:nvPicPr>
        <p:blipFill>
          <a:blip r:embed="rId2"/>
          <a:stretch>
            <a:fillRect/>
          </a:stretch>
        </p:blipFill>
        <p:spPr>
          <a:xfrm>
            <a:off x="5167799" y="1687148"/>
            <a:ext cx="6784715" cy="4987972"/>
          </a:xfrm>
          <a:prstGeom prst="rect">
            <a:avLst/>
          </a:prstGeom>
        </p:spPr>
      </p:pic>
    </p:spTree>
    <p:extLst>
      <p:ext uri="{BB962C8B-B14F-4D97-AF65-F5344CB8AC3E}">
        <p14:creationId xmlns:p14="http://schemas.microsoft.com/office/powerpoint/2010/main" val="81768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B40A-B1A9-FD4D-A27B-0FD1C94EA6F1}"/>
              </a:ext>
            </a:extLst>
          </p:cNvPr>
          <p:cNvSpPr>
            <a:spLocks noGrp="1"/>
          </p:cNvSpPr>
          <p:nvPr>
            <p:ph type="title"/>
          </p:nvPr>
        </p:nvSpPr>
        <p:spPr/>
        <p:txBody>
          <a:bodyPr/>
          <a:lstStyle/>
          <a:p>
            <a:r>
              <a:rPr lang="en-US" dirty="0"/>
              <a:t>Step 2. Fork repository</a:t>
            </a:r>
          </a:p>
        </p:txBody>
      </p:sp>
      <p:sp>
        <p:nvSpPr>
          <p:cNvPr id="3" name="Content Placeholder 2">
            <a:extLst>
              <a:ext uri="{FF2B5EF4-FFF2-40B4-BE49-F238E27FC236}">
                <a16:creationId xmlns:a16="http://schemas.microsoft.com/office/drawing/2014/main" id="{8EAC06A4-510E-9647-B02C-E40D492433B2}"/>
              </a:ext>
            </a:extLst>
          </p:cNvPr>
          <p:cNvSpPr>
            <a:spLocks noGrp="1"/>
          </p:cNvSpPr>
          <p:nvPr>
            <p:ph idx="1"/>
          </p:nvPr>
        </p:nvSpPr>
        <p:spPr/>
        <p:txBody>
          <a:bodyPr/>
          <a:lstStyle/>
          <a:p>
            <a:r>
              <a:rPr lang="en-US" dirty="0"/>
              <a:t>Create a copy of someone else’s repository on your own </a:t>
            </a:r>
            <a:r>
              <a:rPr lang="en-US" dirty="0" err="1"/>
              <a:t>Github</a:t>
            </a:r>
            <a:r>
              <a:rPr lang="en-US" dirty="0"/>
              <a:t> account</a:t>
            </a:r>
          </a:p>
        </p:txBody>
      </p:sp>
      <p:pic>
        <p:nvPicPr>
          <p:cNvPr id="5" name="Picture 4">
            <a:extLst>
              <a:ext uri="{FF2B5EF4-FFF2-40B4-BE49-F238E27FC236}">
                <a16:creationId xmlns:a16="http://schemas.microsoft.com/office/drawing/2014/main" id="{CFF3CABE-AFD6-9048-9D73-50941C158E48}"/>
              </a:ext>
            </a:extLst>
          </p:cNvPr>
          <p:cNvPicPr>
            <a:picLocks noChangeAspect="1"/>
          </p:cNvPicPr>
          <p:nvPr/>
        </p:nvPicPr>
        <p:blipFill>
          <a:blip r:embed="rId3"/>
          <a:stretch>
            <a:fillRect/>
          </a:stretch>
        </p:blipFill>
        <p:spPr>
          <a:xfrm>
            <a:off x="1319348" y="2815544"/>
            <a:ext cx="9253470" cy="3903381"/>
          </a:xfrm>
          <a:prstGeom prst="rect">
            <a:avLst/>
          </a:prstGeom>
        </p:spPr>
      </p:pic>
    </p:spTree>
    <p:extLst>
      <p:ext uri="{BB962C8B-B14F-4D97-AF65-F5344CB8AC3E}">
        <p14:creationId xmlns:p14="http://schemas.microsoft.com/office/powerpoint/2010/main" val="76137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DD21-91AE-F542-82E6-56911E562730}"/>
              </a:ext>
            </a:extLst>
          </p:cNvPr>
          <p:cNvSpPr>
            <a:spLocks noGrp="1"/>
          </p:cNvSpPr>
          <p:nvPr>
            <p:ph type="title"/>
          </p:nvPr>
        </p:nvSpPr>
        <p:spPr/>
        <p:txBody>
          <a:bodyPr/>
          <a:lstStyle/>
          <a:p>
            <a:r>
              <a:rPr lang="en-US" dirty="0"/>
              <a:t>Step 3. Clone repository</a:t>
            </a:r>
          </a:p>
        </p:txBody>
      </p:sp>
      <p:sp>
        <p:nvSpPr>
          <p:cNvPr id="3" name="Content Placeholder 2">
            <a:extLst>
              <a:ext uri="{FF2B5EF4-FFF2-40B4-BE49-F238E27FC236}">
                <a16:creationId xmlns:a16="http://schemas.microsoft.com/office/drawing/2014/main" id="{8ADA7CFB-DE1B-C84F-94AE-FDCC7FF32878}"/>
              </a:ext>
            </a:extLst>
          </p:cNvPr>
          <p:cNvSpPr>
            <a:spLocks noGrp="1"/>
          </p:cNvSpPr>
          <p:nvPr>
            <p:ph idx="1"/>
          </p:nvPr>
        </p:nvSpPr>
        <p:spPr/>
        <p:txBody>
          <a:bodyPr/>
          <a:lstStyle/>
          <a:p>
            <a:r>
              <a:rPr lang="en-US" dirty="0"/>
              <a:t>Download the forked repository (i.e. your copy of a GitHub repository) from </a:t>
            </a:r>
            <a:r>
              <a:rPr lang="en-US" dirty="0" err="1"/>
              <a:t>Github.com</a:t>
            </a:r>
            <a:r>
              <a:rPr lang="en-US" dirty="0"/>
              <a:t> onto your computer.</a:t>
            </a:r>
          </a:p>
          <a:p>
            <a:r>
              <a:rPr lang="en-US" dirty="0" err="1"/>
              <a:t>Substeps</a:t>
            </a:r>
            <a:r>
              <a:rPr lang="en-US" dirty="0"/>
              <a:t>:</a:t>
            </a:r>
          </a:p>
          <a:p>
            <a:pPr marL="914400" lvl="1" indent="-457200">
              <a:buFont typeface="+mj-lt"/>
              <a:buAutoNum type="arabicPeriod"/>
            </a:pPr>
            <a:r>
              <a:rPr lang="en-US" dirty="0"/>
              <a:t>Use bash to change your current working directory (where do you want the repository to live?)</a:t>
            </a:r>
          </a:p>
          <a:p>
            <a:pPr marL="914400" lvl="1" indent="-457200">
              <a:buFont typeface="+mj-lt"/>
              <a:buAutoNum type="arabicPeriod"/>
            </a:pPr>
            <a:r>
              <a:rPr lang="en-US" dirty="0"/>
              <a:t>Copy a </a:t>
            </a:r>
            <a:r>
              <a:rPr lang="en-US" dirty="0" err="1"/>
              <a:t>github</a:t>
            </a:r>
            <a:r>
              <a:rPr lang="en-US" dirty="0"/>
              <a:t> repository URL from </a:t>
            </a:r>
            <a:r>
              <a:rPr lang="en-US" dirty="0" err="1"/>
              <a:t>Github.com</a:t>
            </a:r>
            <a:endParaRPr lang="en-US" dirty="0"/>
          </a:p>
          <a:p>
            <a:pPr marL="914400" lvl="1" indent="-457200">
              <a:buFont typeface="+mj-lt"/>
              <a:buAutoNum type="arabicPeriod"/>
            </a:pPr>
            <a:r>
              <a:rPr lang="en-US" dirty="0"/>
              <a:t>Run the </a:t>
            </a:r>
            <a:r>
              <a:rPr lang="en-US" dirty="0">
                <a:solidFill>
                  <a:schemeClr val="accent4"/>
                </a:solidFill>
              </a:rPr>
              <a:t>git clone </a:t>
            </a:r>
            <a:r>
              <a:rPr lang="en-US" dirty="0"/>
              <a:t>command in the Terminal</a:t>
            </a:r>
          </a:p>
        </p:txBody>
      </p:sp>
    </p:spTree>
    <p:extLst>
      <p:ext uri="{BB962C8B-B14F-4D97-AF65-F5344CB8AC3E}">
        <p14:creationId xmlns:p14="http://schemas.microsoft.com/office/powerpoint/2010/main" val="2327475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8F7C-87DD-4A4B-ADE5-B6A312BE413A}"/>
              </a:ext>
            </a:extLst>
          </p:cNvPr>
          <p:cNvSpPr>
            <a:spLocks noGrp="1"/>
          </p:cNvSpPr>
          <p:nvPr>
            <p:ph type="title"/>
          </p:nvPr>
        </p:nvSpPr>
        <p:spPr/>
        <p:txBody>
          <a:bodyPr/>
          <a:lstStyle/>
          <a:p>
            <a:r>
              <a:rPr lang="en-US" dirty="0"/>
              <a:t>Step 4. Do some work</a:t>
            </a:r>
          </a:p>
        </p:txBody>
      </p:sp>
      <p:sp>
        <p:nvSpPr>
          <p:cNvPr id="3" name="Content Placeholder 2">
            <a:extLst>
              <a:ext uri="{FF2B5EF4-FFF2-40B4-BE49-F238E27FC236}">
                <a16:creationId xmlns:a16="http://schemas.microsoft.com/office/drawing/2014/main" id="{17FCA530-A955-B548-ACB7-0F17545C9BC9}"/>
              </a:ext>
            </a:extLst>
          </p:cNvPr>
          <p:cNvSpPr>
            <a:spLocks noGrp="1"/>
          </p:cNvSpPr>
          <p:nvPr>
            <p:ph idx="1"/>
          </p:nvPr>
        </p:nvSpPr>
        <p:spPr/>
        <p:txBody>
          <a:bodyPr/>
          <a:lstStyle/>
          <a:p>
            <a:r>
              <a:rPr lang="en-US" dirty="0"/>
              <a:t>Let’s make some changes to the files locally (modify a text file, add a file)</a:t>
            </a:r>
          </a:p>
        </p:txBody>
      </p:sp>
      <p:pic>
        <p:nvPicPr>
          <p:cNvPr id="6" name="Picture 5">
            <a:extLst>
              <a:ext uri="{FF2B5EF4-FFF2-40B4-BE49-F238E27FC236}">
                <a16:creationId xmlns:a16="http://schemas.microsoft.com/office/drawing/2014/main" id="{D289282C-46F3-0343-BC86-F225934C5395}"/>
              </a:ext>
            </a:extLst>
          </p:cNvPr>
          <p:cNvPicPr>
            <a:picLocks noChangeAspect="1"/>
          </p:cNvPicPr>
          <p:nvPr/>
        </p:nvPicPr>
        <p:blipFill>
          <a:blip r:embed="rId3"/>
          <a:stretch>
            <a:fillRect/>
          </a:stretch>
        </p:blipFill>
        <p:spPr>
          <a:xfrm>
            <a:off x="2685912" y="2846070"/>
            <a:ext cx="6816997" cy="3681178"/>
          </a:xfrm>
          <a:prstGeom prst="rect">
            <a:avLst/>
          </a:prstGeom>
        </p:spPr>
      </p:pic>
    </p:spTree>
    <p:extLst>
      <p:ext uri="{BB962C8B-B14F-4D97-AF65-F5344CB8AC3E}">
        <p14:creationId xmlns:p14="http://schemas.microsoft.com/office/powerpoint/2010/main" val="1568306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692</TotalTime>
  <Words>646</Words>
  <Application>Microsoft Macintosh PowerPoint</Application>
  <PresentationFormat>Widescreen</PresentationFormat>
  <Paragraphs>151</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Tw Cen MT</vt:lpstr>
      <vt:lpstr>Circuit</vt:lpstr>
      <vt:lpstr>Git/github Workflow training</vt:lpstr>
      <vt:lpstr>background</vt:lpstr>
      <vt:lpstr>Pre-training prep</vt:lpstr>
      <vt:lpstr>Git and github</vt:lpstr>
      <vt:lpstr>Overview of workflow</vt:lpstr>
      <vt:lpstr>Step 1. access repository to clone</vt:lpstr>
      <vt:lpstr>Step 2. Fork repository</vt:lpstr>
      <vt:lpstr>Step 3. Clone repository</vt:lpstr>
      <vt:lpstr>Step 4. Do some work</vt:lpstr>
      <vt:lpstr>Step 5. Check the status of changes</vt:lpstr>
      <vt:lpstr>Step 6. Add changes to staging</vt:lpstr>
      <vt:lpstr>Step 7. Commit local changes</vt:lpstr>
      <vt:lpstr>Step 8. push changed files to github</vt:lpstr>
      <vt:lpstr>Step 9. submit a pull request to merge changes</vt:lpstr>
      <vt:lpstr>Recap of full workflow</vt:lpstr>
      <vt:lpstr>Questions?</vt:lpstr>
      <vt:lpstr>Next steps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Git/github Workflow training</dc:title>
  <dc:creator>Yoji High</dc:creator>
  <cp:lastModifiedBy>Yoji High</cp:lastModifiedBy>
  <cp:revision>16</cp:revision>
  <dcterms:created xsi:type="dcterms:W3CDTF">2019-02-12T16:30:22Z</dcterms:created>
  <dcterms:modified xsi:type="dcterms:W3CDTF">2019-02-13T04:02:40Z</dcterms:modified>
</cp:coreProperties>
</file>